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00" autoAdjust="0"/>
    <p:restoredTop sz="88510" autoAdjust="0"/>
  </p:normalViewPr>
  <p:slideViewPr>
    <p:cSldViewPr snapToGrid="0" snapToObjects="1">
      <p:cViewPr>
        <p:scale>
          <a:sx n="60" d="100"/>
          <a:sy n="60" d="100"/>
        </p:scale>
        <p:origin x="1302" y="17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1/15/2024</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963294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53730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oyosore121/IBM-DATA-SCIENCE-CAPSTONE-PROJECT-/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yosore121/IBM-DATA-SCIENCE-CAPSTONE-PROJECT-/blob/main/Exploratory%20Data%20using%20Data%20Visualization%20%20.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oyosore121/IBM-DATA-SCIENCE-CAPSTONE-PROJECT-/blob/main/Exploratory%20Data%20Analysis%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oyosore121/IBM-DATA-SCIENCE-CAPSTONE-PROJECT-/blob/main/Launch%20Sites%20Locations%20Analysi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oyosore121/IBM-DATA-SCIENCE-CAPSTONE-PROJECT-/blob/main/Space%20X%20%20Falcon%209%20First%20Stage%20Land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github.com/Moyosore121/IBM-DATA-SCIENCE-CAPSTONE-PROJECT-/blob/main/dataset_part_2.csv" TargetMode="External"/><Relationship Id="rId5" Type="http://schemas.openxmlformats.org/officeDocument/2006/relationships/hyperlink" Target="https://github.com/Moyosore121/IBM-DATA-SCIENCE-CAPSTONE-PROJECT-/blob/main/dataset_part_1.csv" TargetMode="External"/><Relationship Id="rId4" Type="http://schemas.openxmlformats.org/officeDocument/2006/relationships/hyperlink" Target="https://github.com/Moyosore121/IBM-DATA-SCIENCE-CAPSTONE-PROJECT-/blob/main/Spacex.csv"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Moyosore121/IBM-DATA-SCIENCE-CAPSTONE-PROJECT-/blob/main/Data%20Collection%20using%20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oyosore121/IBM-DATA-SCIENCE-CAPSTONE-PROJECT-/blob/main/DATA%20COLLECTION%20WEBSCRAPPING%20.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3134814" cy="646331"/>
          </a:xfrm>
          <a:prstGeom prst="rect">
            <a:avLst/>
          </a:prstGeom>
          <a:noFill/>
        </p:spPr>
        <p:txBody>
          <a:bodyPr wrap="square" lIns="91440" tIns="45720" rIns="91440" bIns="45720" rtlCol="0" anchor="t">
            <a:spAutoFit/>
          </a:bodyPr>
          <a:lstStyle/>
          <a:p>
            <a:r>
              <a:rPr lang="en-US" b="1" dirty="0" err="1" smtClean="0">
                <a:solidFill>
                  <a:schemeClr val="bg2"/>
                </a:solidFill>
                <a:latin typeface="Abadi"/>
                <a:ea typeface="SF Pro" pitchFamily="2" charset="0"/>
                <a:cs typeface="SF Pro" pitchFamily="2" charset="0"/>
              </a:rPr>
              <a:t>Adeoti</a:t>
            </a:r>
            <a:r>
              <a:rPr lang="en-US" b="1" dirty="0" smtClean="0">
                <a:solidFill>
                  <a:schemeClr val="bg2"/>
                </a:solidFill>
                <a:latin typeface="Abadi"/>
                <a:ea typeface="SF Pro" pitchFamily="2" charset="0"/>
                <a:cs typeface="SF Pro" pitchFamily="2" charset="0"/>
              </a:rPr>
              <a:t> Rasheed </a:t>
            </a:r>
            <a:r>
              <a:rPr lang="en-US" b="1" dirty="0" err="1" smtClean="0">
                <a:solidFill>
                  <a:schemeClr val="bg2"/>
                </a:solidFill>
                <a:latin typeface="Abadi"/>
                <a:ea typeface="SF Pro" pitchFamily="2" charset="0"/>
                <a:cs typeface="SF Pro" pitchFamily="2" charset="0"/>
              </a:rPr>
              <a:t>Moyosore</a:t>
            </a:r>
            <a:r>
              <a:rPr lang="en-US" b="1" dirty="0" smtClean="0">
                <a:solidFill>
                  <a:schemeClr val="bg2"/>
                </a:solidFill>
                <a:latin typeface="Abadi"/>
                <a:ea typeface="SF Pro" pitchFamily="2" charset="0"/>
                <a:cs typeface="SF Pro" pitchFamily="2" charset="0"/>
              </a:rPr>
              <a:t> January, 2024</a:t>
            </a: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6162804" cy="4601586"/>
          </a:xfrm>
          <a:prstGeom prst="rect">
            <a:avLst/>
          </a:prstGeom>
        </p:spPr>
        <p:txBody>
          <a:bodyPr/>
          <a:lstStyle/>
          <a:p>
            <a:pPr algn="just"/>
            <a:r>
              <a:rPr lang="en-US" sz="2000" dirty="0">
                <a:latin typeface="Bookman Old Style" panose="02050604050505020204" pitchFamily="18" charset="0"/>
              </a:rPr>
              <a:t>Upon extracting the data, we loaded it into a data frame for exploratory data analysis. Initially, we examined the data types of each column in the dataset. Subsequently, we investigated the number of launches at each site, identifying CCAFS SLC 40 as the site with the highest launches. We then explored the frequency of each orbit and proceeded to create a landing outcome label for the landing column. This analytical process familiarized us thoroughly with the dataset.</a:t>
            </a:r>
          </a:p>
          <a:p>
            <a:r>
              <a:rPr lang="en-US" sz="2000" dirty="0">
                <a:solidFill>
                  <a:schemeClr val="accent3">
                    <a:lumMod val="25000"/>
                  </a:schemeClr>
                </a:solidFill>
                <a:latin typeface="Bookman Old Style" panose="02050604050505020204" pitchFamily="18" charset="0"/>
              </a:rPr>
              <a:t>The Link to the notebook is; </a:t>
            </a:r>
            <a:r>
              <a:rPr lang="en-US" sz="2000" dirty="0">
                <a:solidFill>
                  <a:schemeClr val="accent3">
                    <a:lumMod val="25000"/>
                  </a:schemeClr>
                </a:solidFill>
                <a:latin typeface="Bookman Old Style" panose="02050604050505020204" pitchFamily="18" charset="0"/>
                <a:hlinkClick r:id="rId3"/>
              </a:rPr>
              <a:t>https://github.com/Moyosore121/IBM-DATA-SCIENCE-CAPSTONE-PROJECT-/</a:t>
            </a:r>
            <a:r>
              <a:rPr lang="en-US" sz="2000" dirty="0" smtClean="0">
                <a:solidFill>
                  <a:schemeClr val="accent3">
                    <a:lumMod val="25000"/>
                  </a:schemeClr>
                </a:solidFill>
                <a:latin typeface="Bookman Old Style" panose="02050604050505020204" pitchFamily="18" charset="0"/>
                <a:hlinkClick r:id="rId3"/>
              </a:rPr>
              <a:t>blob/main/Data%20Wrangling.ipynb</a:t>
            </a:r>
            <a:endParaRPr lang="en-US" sz="2000" dirty="0" smtClean="0">
              <a:solidFill>
                <a:schemeClr val="accent3">
                  <a:lumMod val="25000"/>
                </a:schemeClr>
              </a:solidFill>
              <a:latin typeface="Bookman Old Style" panose="02050604050505020204" pitchFamily="18" charset="0"/>
            </a:endParaRPr>
          </a:p>
          <a:p>
            <a:endParaRPr lang="en-US" sz="2000" dirty="0">
              <a:solidFill>
                <a:schemeClr val="accent3">
                  <a:lumMod val="25000"/>
                </a:schemeClr>
              </a:solidFill>
              <a:latin typeface="Bookman Old Style" panose="02050604050505020204" pitchFamily="18" charset="0"/>
            </a:endParaRPr>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1947" y="1674235"/>
            <a:ext cx="4392403" cy="4351338"/>
          </a:xfrm>
          <a:prstGeom prst="rect">
            <a:avLst/>
          </a:prstGeom>
        </p:spPr>
      </p:pic>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1" y="1396219"/>
            <a:ext cx="5922583" cy="258287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600" dirty="0">
                <a:latin typeface="Bookman Old Style" panose="02050604050505020204" pitchFamily="18" charset="0"/>
              </a:rPr>
              <a:t>During the exploratory data analysis through visualization, we examined the relationships between different features in the dataset. Our initial focus was on visualizing the correlation between Flight Number and Launch Site, revealing that CCAFS SLC 40 exhibited the highest number of successful launches. We proceeded to explore the connection between Payload and Launch Site, uncovering that for the VAFB-SLC launch site, no rockets were launched for heavy payload masses (greater than 10000).</a:t>
            </a:r>
          </a:p>
        </p:txBody>
      </p:sp>
      <p:sp>
        <p:nvSpPr>
          <p:cNvPr id="7" name="Content Placeholder 4">
            <a:extLst>
              <a:ext uri="{FF2B5EF4-FFF2-40B4-BE49-F238E27FC236}">
                <a16:creationId xmlns="" xmlns:a16="http://schemas.microsoft.com/office/drawing/2014/main" id="{1B07C49E-AFFC-EC46-8930-E4D428F5F943}"/>
              </a:ext>
            </a:extLst>
          </p:cNvPr>
          <p:cNvSpPr txBox="1">
            <a:spLocks/>
          </p:cNvSpPr>
          <p:nvPr/>
        </p:nvSpPr>
        <p:spPr>
          <a:xfrm>
            <a:off x="6473371" y="3984990"/>
            <a:ext cx="5522073" cy="234251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dirty="0">
                <a:latin typeface="Bookman Old Style" panose="02050604050505020204" pitchFamily="18" charset="0"/>
              </a:rPr>
              <a:t>Next, we investigated the relationship between the success rate of each orbit type, gaining insights into orbits with high success rates. Finally, we visualized the annual trend of launch success to identify years with a high success rate, aiming to discern any patterns in those particular years</a:t>
            </a:r>
            <a:r>
              <a:rPr lang="en-US" sz="1600" dirty="0" smtClean="0">
                <a:latin typeface="Bookman Old Style" panose="02050604050505020204" pitchFamily="18" charset="0"/>
              </a:rPr>
              <a:t>. </a:t>
            </a:r>
            <a:r>
              <a:rPr lang="en-US" sz="1600" dirty="0">
                <a:solidFill>
                  <a:schemeClr val="accent3">
                    <a:lumMod val="25000"/>
                  </a:schemeClr>
                </a:solidFill>
                <a:latin typeface="Bookman Old Style" panose="02050604050505020204" pitchFamily="18" charset="0"/>
              </a:rPr>
              <a:t>The Link to the notebook is; </a:t>
            </a:r>
            <a:r>
              <a:rPr lang="en-US" sz="1600" dirty="0">
                <a:solidFill>
                  <a:schemeClr val="accent3">
                    <a:lumMod val="25000"/>
                  </a:schemeClr>
                </a:solidFill>
                <a:latin typeface="Bookman Old Style" panose="02050604050505020204" pitchFamily="18" charset="0"/>
                <a:hlinkClick r:id="rId3"/>
              </a:rPr>
              <a:t>https://github.com/Moyosore121/IBM-DATA-SCIENCE-CAPSTONE-PROJECT-/</a:t>
            </a:r>
            <a:r>
              <a:rPr lang="en-US" sz="1600" dirty="0" smtClean="0">
                <a:solidFill>
                  <a:schemeClr val="accent3">
                    <a:lumMod val="25000"/>
                  </a:schemeClr>
                </a:solidFill>
                <a:latin typeface="Bookman Old Style" panose="02050604050505020204" pitchFamily="18" charset="0"/>
                <a:hlinkClick r:id="rId3"/>
              </a:rPr>
              <a:t>blob/main/Exploratory%20Data%20using%20Data%20Visualization%20%20.ipynb</a:t>
            </a:r>
            <a:endParaRPr lang="en-US" sz="1600" dirty="0" smtClean="0">
              <a:solidFill>
                <a:schemeClr val="accent3">
                  <a:lumMod val="25000"/>
                </a:schemeClr>
              </a:solidFill>
              <a:latin typeface="Bookman Old Style" panose="02050604050505020204" pitchFamily="18" charset="0"/>
            </a:endParaRPr>
          </a:p>
          <a:p>
            <a:pPr marL="0" indent="0" algn="just">
              <a:buNone/>
            </a:pPr>
            <a:endParaRPr lang="en-US" sz="1600" dirty="0">
              <a:solidFill>
                <a:schemeClr val="accent3">
                  <a:lumMod val="25000"/>
                </a:schemeClr>
              </a:solidFill>
              <a:latin typeface="Bookman Old Style" panose="02050604050505020204" pitchFamily="18" charset="0"/>
            </a:endParaRPr>
          </a:p>
          <a:p>
            <a:pPr marL="0" indent="0" algn="just">
              <a:buNone/>
            </a:pPr>
            <a:endParaRPr lang="en-US" sz="1600" dirty="0">
              <a:latin typeface="Bookman Old Style" panose="02050604050505020204" pitchFamily="18"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11" y="3979093"/>
            <a:ext cx="5703360" cy="253492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2594" y="1352927"/>
            <a:ext cx="5236238" cy="2532356"/>
          </a:xfrm>
          <a:prstGeom prst="rect">
            <a:avLst/>
          </a:prstGeom>
        </p:spPr>
      </p:pic>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06574"/>
            <a:ext cx="9745589" cy="4884511"/>
          </a:xfrm>
          <a:prstGeom prst="rect">
            <a:avLst/>
          </a:prstGeom>
        </p:spPr>
        <p:txBody>
          <a:bodyPr lIns="91440" tIns="45720" rIns="91440" bIns="45720" anchor="t"/>
          <a:lstStyle/>
          <a:p>
            <a:pPr algn="just">
              <a:lnSpc>
                <a:spcPct val="100000"/>
              </a:lnSpc>
              <a:spcBef>
                <a:spcPts val="1400"/>
              </a:spcBef>
            </a:pPr>
            <a:r>
              <a:rPr lang="en-US" sz="1800" dirty="0">
                <a:solidFill>
                  <a:schemeClr val="accent3">
                    <a:lumMod val="25000"/>
                  </a:schemeClr>
                </a:solidFill>
                <a:latin typeface="Bookman Old Style" panose="02050604050505020204" pitchFamily="18" charset="0"/>
              </a:rPr>
              <a:t>We loaded the </a:t>
            </a:r>
            <a:r>
              <a:rPr lang="en-US" sz="1800" dirty="0" err="1">
                <a:solidFill>
                  <a:schemeClr val="accent3">
                    <a:lumMod val="25000"/>
                  </a:schemeClr>
                </a:solidFill>
                <a:latin typeface="Bookman Old Style" panose="02050604050505020204" pitchFamily="18" charset="0"/>
              </a:rPr>
              <a:t>SpaceX</a:t>
            </a:r>
            <a:r>
              <a:rPr lang="en-US" sz="1800" dirty="0">
                <a:solidFill>
                  <a:schemeClr val="accent3">
                    <a:lumMod val="25000"/>
                  </a:schemeClr>
                </a:solidFill>
                <a:latin typeface="Bookman Old Style" panose="02050604050505020204" pitchFamily="18" charset="0"/>
              </a:rPr>
              <a:t> dataset into a </a:t>
            </a:r>
            <a:r>
              <a:rPr lang="en-US" sz="1800" dirty="0" err="1">
                <a:solidFill>
                  <a:schemeClr val="accent3">
                    <a:lumMod val="25000"/>
                  </a:schemeClr>
                </a:solidFill>
                <a:latin typeface="Bookman Old Style" panose="02050604050505020204" pitchFamily="18" charset="0"/>
              </a:rPr>
              <a:t>PostgreSQL</a:t>
            </a:r>
            <a:r>
              <a:rPr lang="en-US" sz="1800" dirty="0">
                <a:solidFill>
                  <a:schemeClr val="accent3">
                    <a:lumMod val="25000"/>
                  </a:schemeClr>
                </a:solidFill>
                <a:latin typeface="Bookman Old Style" panose="02050604050505020204" pitchFamily="18" charset="0"/>
              </a:rPr>
              <a:t> database without leaving the </a:t>
            </a:r>
            <a:r>
              <a:rPr lang="en-US" sz="1800" dirty="0" err="1">
                <a:solidFill>
                  <a:schemeClr val="accent3">
                    <a:lumMod val="25000"/>
                  </a:schemeClr>
                </a:solidFill>
                <a:latin typeface="Bookman Old Style" panose="02050604050505020204" pitchFamily="18" charset="0"/>
              </a:rPr>
              <a:t>jupyter</a:t>
            </a:r>
            <a:r>
              <a:rPr lang="en-US" sz="1800" dirty="0">
                <a:solidFill>
                  <a:schemeClr val="accent3">
                    <a:lumMod val="25000"/>
                  </a:schemeClr>
                </a:solidFill>
                <a:latin typeface="Bookman Old Style" panose="02050604050505020204" pitchFamily="18" charset="0"/>
              </a:rPr>
              <a:t> notebook.</a:t>
            </a:r>
          </a:p>
          <a:p>
            <a:pPr algn="just">
              <a:lnSpc>
                <a:spcPct val="100000"/>
              </a:lnSpc>
              <a:spcBef>
                <a:spcPts val="1400"/>
              </a:spcBef>
            </a:pPr>
            <a:r>
              <a:rPr lang="en-US" sz="1800" dirty="0">
                <a:solidFill>
                  <a:schemeClr val="accent3">
                    <a:lumMod val="25000"/>
                  </a:schemeClr>
                </a:solidFill>
                <a:latin typeface="Bookman Old Style" panose="02050604050505020204" pitchFamily="18" charset="0"/>
              </a:rPr>
              <a:t>We applied EDA with SQL to get insight from the data. We wrote queries to find out for instance:</a:t>
            </a:r>
          </a:p>
          <a:p>
            <a:pPr lvl="1" algn="just">
              <a:lnSpc>
                <a:spcPct val="100000"/>
              </a:lnSpc>
              <a:spcBef>
                <a:spcPts val="1400"/>
              </a:spcBef>
              <a:buFontTx/>
              <a:buChar char="-"/>
            </a:pPr>
            <a:r>
              <a:rPr lang="en-US" sz="1800" dirty="0">
                <a:solidFill>
                  <a:schemeClr val="bg2">
                    <a:lumMod val="50000"/>
                  </a:schemeClr>
                </a:solidFill>
                <a:latin typeface="Bookman Old Style" panose="02050604050505020204" pitchFamily="18" charset="0"/>
              </a:rPr>
              <a:t>The names of unique launch sites in the space mission.</a:t>
            </a:r>
          </a:p>
          <a:p>
            <a:pPr lvl="1" algn="just">
              <a:lnSpc>
                <a:spcPct val="100000"/>
              </a:lnSpc>
              <a:spcBef>
                <a:spcPts val="1400"/>
              </a:spcBef>
              <a:buFontTx/>
              <a:buChar char="-"/>
            </a:pPr>
            <a:r>
              <a:rPr lang="en-US" sz="1800" dirty="0">
                <a:solidFill>
                  <a:schemeClr val="bg2">
                    <a:lumMod val="50000"/>
                  </a:schemeClr>
                </a:solidFill>
                <a:latin typeface="Bookman Old Style" panose="02050604050505020204" pitchFamily="18" charset="0"/>
              </a:rPr>
              <a:t>The total payload mass carried by boosters launched by NASA (CRS)</a:t>
            </a:r>
          </a:p>
          <a:p>
            <a:pPr lvl="1" algn="just">
              <a:lnSpc>
                <a:spcPct val="100000"/>
              </a:lnSpc>
              <a:spcBef>
                <a:spcPts val="1400"/>
              </a:spcBef>
              <a:buFontTx/>
              <a:buChar char="-"/>
            </a:pPr>
            <a:r>
              <a:rPr lang="en-US" sz="1800" dirty="0">
                <a:solidFill>
                  <a:schemeClr val="bg2">
                    <a:lumMod val="50000"/>
                  </a:schemeClr>
                </a:solidFill>
                <a:latin typeface="Bookman Old Style" panose="02050604050505020204" pitchFamily="18" charset="0"/>
              </a:rPr>
              <a:t>The average payload mass carried by booster version F9 v1.1</a:t>
            </a:r>
          </a:p>
          <a:p>
            <a:pPr lvl="1" algn="just">
              <a:lnSpc>
                <a:spcPct val="100000"/>
              </a:lnSpc>
              <a:spcBef>
                <a:spcPts val="1400"/>
              </a:spcBef>
              <a:buFontTx/>
              <a:buChar char="-"/>
            </a:pPr>
            <a:r>
              <a:rPr lang="en-US" sz="1800" dirty="0">
                <a:solidFill>
                  <a:schemeClr val="bg2">
                    <a:lumMod val="50000"/>
                  </a:schemeClr>
                </a:solidFill>
                <a:latin typeface="Bookman Old Style" panose="02050604050505020204" pitchFamily="18" charset="0"/>
              </a:rPr>
              <a:t>The total number of successful and failure mission outcomes</a:t>
            </a:r>
          </a:p>
          <a:p>
            <a:pPr lvl="1" algn="just">
              <a:lnSpc>
                <a:spcPct val="100000"/>
              </a:lnSpc>
              <a:spcBef>
                <a:spcPts val="1400"/>
              </a:spcBef>
              <a:buFontTx/>
              <a:buChar char="-"/>
            </a:pPr>
            <a:r>
              <a:rPr lang="en-US" sz="1800" dirty="0">
                <a:solidFill>
                  <a:schemeClr val="bg2">
                    <a:lumMod val="50000"/>
                  </a:schemeClr>
                </a:solidFill>
                <a:latin typeface="Bookman Old Style" panose="02050604050505020204" pitchFamily="18" charset="0"/>
              </a:rPr>
              <a:t>The failed landing outcomes in drone ship, their booster version and launch site names.</a:t>
            </a:r>
            <a:endParaRPr lang="en-US" sz="1800" dirty="0">
              <a:solidFill>
                <a:schemeClr val="accent3">
                  <a:lumMod val="25000"/>
                </a:schemeClr>
              </a:solidFill>
              <a:latin typeface="Bookman Old Style" panose="02050604050505020204" pitchFamily="18" charset="0"/>
            </a:endParaRPr>
          </a:p>
          <a:p>
            <a:pPr algn="just">
              <a:lnSpc>
                <a:spcPct val="100000"/>
              </a:lnSpc>
              <a:spcBef>
                <a:spcPts val="1400"/>
              </a:spcBef>
            </a:pPr>
            <a:r>
              <a:rPr lang="en-US" sz="1800" dirty="0">
                <a:solidFill>
                  <a:schemeClr val="accent3">
                    <a:lumMod val="25000"/>
                  </a:schemeClr>
                </a:solidFill>
                <a:latin typeface="Bookman Old Style" panose="02050604050505020204" pitchFamily="18" charset="0"/>
              </a:rPr>
              <a:t>The link to the notebook </a:t>
            </a:r>
            <a:r>
              <a:rPr lang="en-US" sz="1800" dirty="0">
                <a:solidFill>
                  <a:schemeClr val="accent3">
                    <a:lumMod val="25000"/>
                  </a:schemeClr>
                </a:solidFill>
                <a:latin typeface="Bookman Old Style" panose="02050604050505020204" pitchFamily="18" charset="0"/>
              </a:rPr>
              <a:t>is: </a:t>
            </a:r>
            <a:r>
              <a:rPr lang="en-US" sz="1800" dirty="0">
                <a:solidFill>
                  <a:schemeClr val="accent3">
                    <a:lumMod val="25000"/>
                  </a:schemeClr>
                </a:solidFill>
                <a:latin typeface="Bookman Old Style" panose="02050604050505020204" pitchFamily="18" charset="0"/>
                <a:hlinkClick r:id="rId3"/>
              </a:rPr>
              <a:t>https://github.com/Moyosore121/IBM-DATA-SCIENCE-CAPSTONE-PROJECT-/</a:t>
            </a:r>
            <a:r>
              <a:rPr lang="en-US" sz="1800" dirty="0" smtClean="0">
                <a:solidFill>
                  <a:schemeClr val="accent3">
                    <a:lumMod val="25000"/>
                  </a:schemeClr>
                </a:solidFill>
                <a:latin typeface="Bookman Old Style" panose="02050604050505020204" pitchFamily="18" charset="0"/>
                <a:hlinkClick r:id="rId3"/>
              </a:rPr>
              <a:t>blob/main/Exploratory%20Data%20Analysis%20with%20SQL.ipynb</a:t>
            </a:r>
            <a:endParaRPr lang="en-US" sz="1800" dirty="0" smtClean="0">
              <a:solidFill>
                <a:schemeClr val="accent3">
                  <a:lumMod val="25000"/>
                </a:schemeClr>
              </a:solidFill>
              <a:latin typeface="Bookman Old Style" panose="02050604050505020204" pitchFamily="18" charset="0"/>
            </a:endParaRPr>
          </a:p>
          <a:p>
            <a:pPr algn="just">
              <a:lnSpc>
                <a:spcPct val="100000"/>
              </a:lnSpc>
              <a:spcBef>
                <a:spcPts val="1400"/>
              </a:spcBef>
            </a:pPr>
            <a:endParaRPr lang="en-US" sz="1800" dirty="0">
              <a:solidFill>
                <a:srgbClr val="1C7DDB"/>
              </a:solidFill>
              <a:latin typeface="Bookman Old Style" panose="02050604050505020204" pitchFamily="18" charset="0"/>
            </a:endParaRPr>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smtClean="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Bookman Old Style" panose="02050604050505020204" pitchFamily="18" charset="0"/>
              </a:rPr>
              <a:t>We built an interactive dashboard with </a:t>
            </a:r>
            <a:r>
              <a:rPr lang="en-US" sz="2000" dirty="0" err="1">
                <a:solidFill>
                  <a:schemeClr val="accent3">
                    <a:lumMod val="25000"/>
                  </a:schemeClr>
                </a:solidFill>
                <a:latin typeface="Bookman Old Style" panose="02050604050505020204" pitchFamily="18" charset="0"/>
              </a:rPr>
              <a:t>Plotly</a:t>
            </a:r>
            <a:r>
              <a:rPr lang="en-US" sz="2000" dirty="0">
                <a:solidFill>
                  <a:schemeClr val="accent3">
                    <a:lumMod val="25000"/>
                  </a:schemeClr>
                </a:solidFill>
                <a:latin typeface="Bookman Old Style" panose="02050604050505020204" pitchFamily="18" charset="0"/>
              </a:rPr>
              <a:t> dash</a:t>
            </a:r>
          </a:p>
          <a:p>
            <a:pPr>
              <a:lnSpc>
                <a:spcPct val="100000"/>
              </a:lnSpc>
              <a:spcBef>
                <a:spcPts val="1400"/>
              </a:spcBef>
            </a:pPr>
            <a:r>
              <a:rPr lang="en-US" sz="2000" dirty="0">
                <a:solidFill>
                  <a:schemeClr val="accent3">
                    <a:lumMod val="25000"/>
                  </a:schemeClr>
                </a:solidFill>
                <a:latin typeface="Bookman Old Style" panose="02050604050505020204" pitchFamily="18" charset="0"/>
              </a:rPr>
              <a:t>We plotted pie charts showing the total launches by a certain sites</a:t>
            </a:r>
          </a:p>
          <a:p>
            <a:pPr>
              <a:lnSpc>
                <a:spcPct val="100000"/>
              </a:lnSpc>
              <a:spcBef>
                <a:spcPts val="1400"/>
              </a:spcBef>
            </a:pPr>
            <a:r>
              <a:rPr lang="en-US" sz="2000" dirty="0">
                <a:solidFill>
                  <a:schemeClr val="accent3">
                    <a:lumMod val="25000"/>
                  </a:schemeClr>
                </a:solidFill>
                <a:latin typeface="Bookman Old Style" panose="02050604050505020204" pitchFamily="18" charset="0"/>
              </a:rPr>
              <a:t>We plotted scatter graph showing the relationship with Outcome and Payload Mass (Kg) for the different booster version.</a:t>
            </a:r>
          </a:p>
          <a:p>
            <a:pPr>
              <a:lnSpc>
                <a:spcPct val="100000"/>
              </a:lnSpc>
              <a:spcBef>
                <a:spcPts val="1400"/>
              </a:spcBef>
            </a:pPr>
            <a:r>
              <a:rPr lang="en-US" sz="2000" dirty="0">
                <a:solidFill>
                  <a:schemeClr val="accent3">
                    <a:lumMod val="25000"/>
                  </a:schemeClr>
                </a:solidFill>
                <a:latin typeface="Bookman Old Style" panose="02050604050505020204" pitchFamily="18" charset="0"/>
              </a:rPr>
              <a:t>The link to the notebook is: </a:t>
            </a:r>
            <a:r>
              <a:rPr lang="en-US" sz="2000" dirty="0">
                <a:solidFill>
                  <a:schemeClr val="accent3">
                    <a:lumMod val="25000"/>
                  </a:schemeClr>
                </a:solidFill>
                <a:latin typeface="Bookman Old Style" panose="02050604050505020204" pitchFamily="18" charset="0"/>
                <a:hlinkClick r:id="rId3"/>
              </a:rPr>
              <a:t>https://github.com/Moyosore121/IBM-DATA-SCIENCE-CAPSTONE-PROJECT-/</a:t>
            </a:r>
            <a:r>
              <a:rPr lang="en-US" sz="2000" dirty="0" smtClean="0">
                <a:solidFill>
                  <a:schemeClr val="accent3">
                    <a:lumMod val="25000"/>
                  </a:schemeClr>
                </a:solidFill>
                <a:latin typeface="Bookman Old Style" panose="02050604050505020204" pitchFamily="18" charset="0"/>
                <a:hlinkClick r:id="rId3"/>
              </a:rPr>
              <a:t>blob/main/Launch%20Sites%20Locations%20Analysis%20with%20Folium.ipynb</a:t>
            </a:r>
            <a:endParaRPr lang="en-US" sz="2000" dirty="0" smtClean="0">
              <a:solidFill>
                <a:schemeClr val="accent3">
                  <a:lumMod val="25000"/>
                </a:schemeClr>
              </a:solidFill>
              <a:latin typeface="Bookman Old Style" panose="02050604050505020204" pitchFamily="18" charset="0"/>
            </a:endParaRPr>
          </a:p>
          <a:p>
            <a:pPr marL="0" indent="0">
              <a:lnSpc>
                <a:spcPct val="100000"/>
              </a:lnSpc>
              <a:spcBef>
                <a:spcPts val="1400"/>
              </a:spcBef>
              <a:buNone/>
            </a:pPr>
            <a:endParaRPr lang="en-US" sz="2000" dirty="0">
              <a:latin typeface="Bookman Old Style" panose="02050604050505020204" pitchFamily="18" charset="0"/>
            </a:endParaRPr>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6835476" cy="4351338"/>
          </a:xfrm>
          <a:prstGeom prst="rect">
            <a:avLst/>
          </a:prstGeom>
        </p:spPr>
        <p:txBody>
          <a:bodyPr>
            <a:normAutofit lnSpcReduction="10000"/>
          </a:bodyPr>
          <a:lstStyle/>
          <a:p>
            <a:pPr marL="0" indent="0" algn="just">
              <a:buNone/>
            </a:pPr>
            <a:r>
              <a:rPr lang="en-US" sz="1600" dirty="0">
                <a:latin typeface="Bookman Old Style" panose="02050604050505020204" pitchFamily="18" charset="0"/>
              </a:rPr>
              <a:t>A machine learning classification model was developed to predict the success of the first stage landing. The process unfolded by importing all the necessary libraries required for model creation. Subsequently, the data was split into the feature matrix and target vector. Standard scaling was applied to both the feature matrix and target vector using the Standard </a:t>
            </a:r>
            <a:r>
              <a:rPr lang="en-US" sz="1600" dirty="0" smtClean="0">
                <a:latin typeface="Bookman Old Style" panose="02050604050505020204" pitchFamily="18" charset="0"/>
              </a:rPr>
              <a:t>Scalar</a:t>
            </a:r>
            <a:r>
              <a:rPr lang="en-US" sz="1600" dirty="0">
                <a:latin typeface="Bookman Old Style" panose="02050604050505020204" pitchFamily="18" charset="0"/>
              </a:rPr>
              <a:t>. The data was further divided into training and testing sets using the train-test split function in </a:t>
            </a:r>
            <a:r>
              <a:rPr lang="en-US" sz="1600" dirty="0" err="1">
                <a:latin typeface="Bookman Old Style" panose="02050604050505020204" pitchFamily="18" charset="0"/>
              </a:rPr>
              <a:t>S</a:t>
            </a:r>
            <a:r>
              <a:rPr lang="en-US" sz="1600" dirty="0" err="1" smtClean="0">
                <a:latin typeface="Bookman Old Style" panose="02050604050505020204" pitchFamily="18" charset="0"/>
              </a:rPr>
              <a:t>cikit</a:t>
            </a:r>
            <a:r>
              <a:rPr lang="en-US" sz="1600" dirty="0" smtClean="0">
                <a:latin typeface="Bookman Old Style" panose="02050604050505020204" pitchFamily="18" charset="0"/>
              </a:rPr>
              <a:t>-learn</a:t>
            </a:r>
            <a:r>
              <a:rPr lang="en-US" sz="1600" dirty="0">
                <a:latin typeface="Bookman Old Style" panose="02050604050505020204" pitchFamily="18" charset="0"/>
              </a:rPr>
              <a:t>.</a:t>
            </a:r>
          </a:p>
          <a:p>
            <a:pPr marL="0" indent="0" algn="just">
              <a:buNone/>
            </a:pPr>
            <a:r>
              <a:rPr lang="en-US" sz="1600" dirty="0">
                <a:latin typeface="Bookman Old Style" panose="02050604050505020204" pitchFamily="18" charset="0"/>
              </a:rPr>
              <a:t>Next, five different machine learning models were trained on the training dataset utilizing Grid Search Cross-validation to determine the best </a:t>
            </a:r>
            <a:r>
              <a:rPr lang="en-US" sz="1600" dirty="0" smtClean="0">
                <a:latin typeface="Bookman Old Style" panose="02050604050505020204" pitchFamily="18" charset="0"/>
              </a:rPr>
              <a:t>hyper-parameters</a:t>
            </a:r>
            <a:r>
              <a:rPr lang="en-US" sz="1600" dirty="0">
                <a:latin typeface="Bookman Old Style" panose="02050604050505020204" pitchFamily="18" charset="0"/>
              </a:rPr>
              <a:t>. The models included Logistic Regression, Decision Tree Classifier, Support Vector Machine, and </a:t>
            </a:r>
            <a:r>
              <a:rPr lang="en-US" sz="1600" dirty="0" smtClean="0">
                <a:latin typeface="Bookman Old Style" panose="02050604050505020204" pitchFamily="18" charset="0"/>
              </a:rPr>
              <a:t>K-Neighbors </a:t>
            </a:r>
            <a:r>
              <a:rPr lang="en-US" sz="1600" dirty="0">
                <a:latin typeface="Bookman Old Style" panose="02050604050505020204" pitchFamily="18" charset="0"/>
              </a:rPr>
              <a:t>Classifier. The model performance was then assessed using the test dataset. Remarkably, the models exhibited excellent performance, achieving an accuracy score of over 80% on the test data</a:t>
            </a:r>
            <a:r>
              <a:rPr lang="en-US" sz="1600" dirty="0" smtClean="0">
                <a:latin typeface="Bookman Old Style" panose="02050604050505020204" pitchFamily="18" charset="0"/>
              </a:rPr>
              <a:t>. </a:t>
            </a:r>
            <a:r>
              <a:rPr lang="en-US" sz="1600" dirty="0">
                <a:solidFill>
                  <a:schemeClr val="accent3">
                    <a:lumMod val="25000"/>
                  </a:schemeClr>
                </a:solidFill>
                <a:latin typeface="Bookman Old Style" panose="02050604050505020204" pitchFamily="18" charset="0"/>
              </a:rPr>
              <a:t>The link to the notebook </a:t>
            </a:r>
            <a:r>
              <a:rPr lang="en-US" sz="1600" dirty="0">
                <a:solidFill>
                  <a:schemeClr val="accent3">
                    <a:lumMod val="25000"/>
                  </a:schemeClr>
                </a:solidFill>
                <a:latin typeface="Bookman Old Style" panose="02050604050505020204" pitchFamily="18" charset="0"/>
              </a:rPr>
              <a:t>is </a:t>
            </a:r>
            <a:r>
              <a:rPr lang="en-US" sz="1600" dirty="0">
                <a:solidFill>
                  <a:schemeClr val="accent3">
                    <a:lumMod val="25000"/>
                  </a:schemeClr>
                </a:solidFill>
                <a:latin typeface="Bookman Old Style" panose="02050604050505020204" pitchFamily="18" charset="0"/>
                <a:hlinkClick r:id="rId3"/>
              </a:rPr>
              <a:t>https://github.com/Moyosore121/IBM-DATA-SCIENCE-CAPSTONE-PROJECT-/</a:t>
            </a:r>
            <a:r>
              <a:rPr lang="en-US" sz="1600" dirty="0" smtClean="0">
                <a:solidFill>
                  <a:schemeClr val="accent3">
                    <a:lumMod val="25000"/>
                  </a:schemeClr>
                </a:solidFill>
                <a:latin typeface="Bookman Old Style" panose="02050604050505020204" pitchFamily="18" charset="0"/>
                <a:hlinkClick r:id="rId3"/>
              </a:rPr>
              <a:t>blob/main/Space%20X%20%20Falcon%209%20First%20Stage%20Landing%20Prediction.ipynb</a:t>
            </a:r>
            <a:endParaRPr lang="en-US" sz="1600" dirty="0" smtClean="0">
              <a:solidFill>
                <a:schemeClr val="accent3">
                  <a:lumMod val="25000"/>
                </a:schemeClr>
              </a:solidFill>
              <a:latin typeface="Bookman Old Style" panose="02050604050505020204" pitchFamily="18" charset="0"/>
            </a:endParaRPr>
          </a:p>
          <a:p>
            <a:pPr marL="0" indent="0" algn="just">
              <a:buNone/>
            </a:pPr>
            <a:endParaRPr lang="en-US" sz="1600" dirty="0">
              <a:latin typeface="Bookman Old Style" panose="02050604050505020204" pitchFamily="18" charset="0"/>
            </a:endParaRPr>
          </a:p>
          <a:p>
            <a:pPr marL="0" indent="0" algn="just">
              <a:buNone/>
            </a:pPr>
            <a:endParaRPr lang="en-US" sz="1600" dirty="0">
              <a:latin typeface="Bookman Old Style" panose="02050604050505020204" pitchFamily="18" charset="0"/>
            </a:endParaRPr>
          </a:p>
          <a:p>
            <a:pPr algn="just"/>
            <a:endParaRPr lang="en-US" sz="2000" dirty="0">
              <a:latin typeface="Bookman Old Style" panose="02050604050505020204" pitchFamily="18" charset="0"/>
            </a:endParaRPr>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4515" y="1825625"/>
            <a:ext cx="4223655" cy="3878489"/>
          </a:xfrm>
          <a:prstGeom prst="rect">
            <a:avLst/>
          </a:prstGeom>
        </p:spPr>
      </p:pic>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18230" y="1650841"/>
            <a:ext cx="3932238" cy="3811588"/>
          </a:xfrm>
          <a:prstGeom prst="rect">
            <a:avLst/>
          </a:prstGeom>
        </p:spPr>
        <p:txBody>
          <a:bodyPr>
            <a:normAutofit/>
          </a:bodyPr>
          <a:lstStyle/>
          <a:p>
            <a:pPr algn="just">
              <a:lnSpc>
                <a:spcPct val="100000"/>
              </a:lnSpc>
              <a:spcBef>
                <a:spcPts val="1400"/>
              </a:spcBef>
            </a:pPr>
            <a:r>
              <a:rPr lang="en-US" sz="1800" dirty="0"/>
              <a:t>There is a positive correlation between flight number and launch site</a:t>
            </a:r>
            <a:r>
              <a:rPr lang="en-US" sz="1800" dirty="0" smtClean="0"/>
              <a:t>.</a:t>
            </a:r>
          </a:p>
          <a:p>
            <a:pPr algn="just">
              <a:lnSpc>
                <a:spcPct val="100000"/>
              </a:lnSpc>
              <a:spcBef>
                <a:spcPts val="1400"/>
              </a:spcBef>
            </a:pPr>
            <a:r>
              <a:rPr lang="en-US" sz="1800" dirty="0"/>
              <a:t>CCAFS SLC 40 is the most common launch site for the flights in </a:t>
            </a:r>
            <a:r>
              <a:rPr lang="en-US" sz="1800" dirty="0" smtClean="0"/>
              <a:t>the </a:t>
            </a:r>
            <a:r>
              <a:rPr lang="en-US" sz="1800" dirty="0"/>
              <a:t>dataset</a:t>
            </a:r>
            <a:r>
              <a:rPr lang="en-US" sz="1800" dirty="0" smtClean="0"/>
              <a:t>.</a:t>
            </a:r>
          </a:p>
          <a:p>
            <a:pPr algn="just">
              <a:lnSpc>
                <a:spcPct val="100000"/>
              </a:lnSpc>
              <a:spcBef>
                <a:spcPts val="1400"/>
              </a:spcBef>
            </a:pPr>
            <a:r>
              <a:rPr lang="en-US" sz="1800" dirty="0" smtClean="0"/>
              <a:t>KSC </a:t>
            </a:r>
            <a:r>
              <a:rPr lang="en-US" sz="1800" dirty="0"/>
              <a:t>LC 39A is the least common launch site for the flights in </a:t>
            </a:r>
            <a:r>
              <a:rPr lang="en-US" sz="1800" dirty="0" smtClean="0"/>
              <a:t>the </a:t>
            </a:r>
            <a:r>
              <a:rPr lang="en-US" sz="1800" dirty="0"/>
              <a:t>dataset</a:t>
            </a:r>
            <a:r>
              <a:rPr lang="en-US" sz="1800" dirty="0" smtClean="0"/>
              <a:t>.</a:t>
            </a:r>
          </a:p>
          <a:p>
            <a:pPr algn="just">
              <a:lnSpc>
                <a:spcPct val="100000"/>
              </a:lnSpc>
              <a:spcBef>
                <a:spcPts val="1400"/>
              </a:spcBef>
            </a:pPr>
            <a:r>
              <a:rPr lang="en-US" sz="1800" dirty="0"/>
              <a:t>VAFB SLC 4E has the highest success rate with a success rate of </a:t>
            </a:r>
            <a:r>
              <a:rPr lang="en-US" sz="1800" dirty="0" smtClean="0"/>
              <a:t>78%</a:t>
            </a:r>
            <a:endParaRPr lang="en-US" sz="1800" dirty="0">
              <a:solidFill>
                <a:schemeClr val="accent3">
                  <a:lumMod val="25000"/>
                </a:schemeClr>
              </a:solidFill>
              <a:latin typeface="Bookman Old Style" panose="02050604050505020204" pitchFamily="18"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4857" y="1465506"/>
            <a:ext cx="6923315" cy="4182259"/>
          </a:xfrm>
          <a:prstGeom prst="rect">
            <a:avLst/>
          </a:prstGeom>
        </p:spPr>
      </p:pic>
      <p:sp>
        <p:nvSpPr>
          <p:cNvPr id="6" name="Rectangle 1"/>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KSC LC 39A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232229" y="1678785"/>
            <a:ext cx="4310363" cy="4202559"/>
          </a:xfrm>
          <a:prstGeom prst="rect">
            <a:avLst/>
          </a:prstGeom>
        </p:spPr>
        <p:txBody>
          <a:bodyPr>
            <a:normAutofit/>
          </a:bodyPr>
          <a:lstStyle/>
          <a:p>
            <a:pPr algn="just">
              <a:lnSpc>
                <a:spcPct val="100000"/>
              </a:lnSpc>
              <a:spcBef>
                <a:spcPts val="1400"/>
              </a:spcBef>
            </a:pPr>
            <a:r>
              <a:rPr lang="en-US" sz="1800" dirty="0" smtClean="0">
                <a:latin typeface="Bookman Old Style" panose="02050604050505020204" pitchFamily="18" charset="0"/>
              </a:rPr>
              <a:t>For </a:t>
            </a:r>
            <a:r>
              <a:rPr lang="en-US" sz="1800" dirty="0">
                <a:latin typeface="Bookman Old Style" panose="02050604050505020204" pitchFamily="18" charset="0"/>
              </a:rPr>
              <a:t>the VAFB-SLC </a:t>
            </a:r>
            <a:r>
              <a:rPr lang="en-US" sz="1800" dirty="0" smtClean="0">
                <a:latin typeface="Bookman Old Style" panose="02050604050505020204" pitchFamily="18" charset="0"/>
              </a:rPr>
              <a:t>launch site </a:t>
            </a:r>
            <a:r>
              <a:rPr lang="en-US" sz="1800" dirty="0">
                <a:latin typeface="Bookman Old Style" panose="02050604050505020204" pitchFamily="18" charset="0"/>
              </a:rPr>
              <a:t>there are no rockets launched for </a:t>
            </a:r>
            <a:r>
              <a:rPr lang="en-US" sz="1800" dirty="0" smtClean="0">
                <a:latin typeface="Bookman Old Style" panose="02050604050505020204" pitchFamily="18" charset="0"/>
              </a:rPr>
              <a:t>heavy payload </a:t>
            </a:r>
            <a:r>
              <a:rPr lang="en-US" sz="1800" dirty="0">
                <a:latin typeface="Bookman Old Style" panose="02050604050505020204" pitchFamily="18" charset="0"/>
              </a:rPr>
              <a:t>mass(greater than 10000</a:t>
            </a:r>
            <a:r>
              <a:rPr lang="en-US" sz="1800" dirty="0" smtClean="0">
                <a:latin typeface="Bookman Old Style" panose="02050604050505020204" pitchFamily="18" charset="0"/>
              </a:rPr>
              <a:t>).</a:t>
            </a:r>
          </a:p>
          <a:p>
            <a:pPr algn="just">
              <a:lnSpc>
                <a:spcPct val="100000"/>
              </a:lnSpc>
              <a:spcBef>
                <a:spcPts val="1400"/>
              </a:spcBef>
            </a:pPr>
            <a:r>
              <a:rPr lang="en-US" sz="1800" dirty="0" smtClean="0">
                <a:solidFill>
                  <a:schemeClr val="accent3">
                    <a:lumMod val="25000"/>
                  </a:schemeClr>
                </a:solidFill>
                <a:latin typeface="Bookman Old Style" panose="02050604050505020204" pitchFamily="18" charset="0"/>
              </a:rPr>
              <a:t>Most of the launch in the </a:t>
            </a:r>
            <a:r>
              <a:rPr lang="en-US" sz="1800" dirty="0">
                <a:latin typeface="Bookman Old Style" panose="02050604050505020204" pitchFamily="18" charset="0"/>
              </a:rPr>
              <a:t>KSC LC </a:t>
            </a:r>
            <a:r>
              <a:rPr lang="en-US" sz="1800" dirty="0" smtClean="0">
                <a:latin typeface="Bookman Old Style" panose="02050604050505020204" pitchFamily="18" charset="0"/>
              </a:rPr>
              <a:t>39A launch site below a payload mass of 5000 where successful.</a:t>
            </a:r>
          </a:p>
          <a:p>
            <a:pPr algn="just">
              <a:lnSpc>
                <a:spcPct val="100000"/>
              </a:lnSpc>
              <a:spcBef>
                <a:spcPts val="1400"/>
              </a:spcBef>
            </a:pPr>
            <a:r>
              <a:rPr lang="en-US" sz="1800" dirty="0">
                <a:solidFill>
                  <a:schemeClr val="accent3">
                    <a:lumMod val="25000"/>
                  </a:schemeClr>
                </a:solidFill>
                <a:latin typeface="Bookman Old Style" panose="02050604050505020204" pitchFamily="18" charset="0"/>
              </a:rPr>
              <a:t>Most of the launch in the </a:t>
            </a:r>
            <a:r>
              <a:rPr lang="en-US" sz="1800" dirty="0" smtClean="0">
                <a:latin typeface="Bookman Old Style" panose="02050604050505020204" pitchFamily="18" charset="0"/>
              </a:rPr>
              <a:t>CCAFS </a:t>
            </a:r>
            <a:r>
              <a:rPr lang="en-US" sz="1800" dirty="0">
                <a:latin typeface="Bookman Old Style" panose="02050604050505020204" pitchFamily="18" charset="0"/>
              </a:rPr>
              <a:t>SLC 40  launch site </a:t>
            </a:r>
            <a:r>
              <a:rPr lang="en-US" sz="1800" dirty="0" smtClean="0">
                <a:latin typeface="Bookman Old Style" panose="02050604050505020204" pitchFamily="18" charset="0"/>
              </a:rPr>
              <a:t>above a mass of 14000 were successful </a:t>
            </a:r>
            <a:endParaRPr lang="en-US" sz="1800" dirty="0">
              <a:solidFill>
                <a:schemeClr val="accent3">
                  <a:lumMod val="25000"/>
                </a:schemeClr>
              </a:solidFill>
              <a:latin typeface="Bookman Old Style" panose="02050604050505020204" pitchFamily="18" charset="0"/>
            </a:endParaRP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249" y="1670058"/>
            <a:ext cx="7114130" cy="4211287"/>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1650842"/>
            <a:ext cx="3932238" cy="3811588"/>
          </a:xfrm>
          <a:prstGeom prst="rect">
            <a:avLst/>
          </a:prstGeom>
        </p:spPr>
        <p:txBody>
          <a:bodyPr>
            <a:normAutofit/>
          </a:bodyPr>
          <a:lstStyle/>
          <a:p>
            <a:pPr algn="just">
              <a:spcBef>
                <a:spcPts val="1400"/>
              </a:spcBef>
            </a:pPr>
            <a:r>
              <a:rPr lang="en-US" sz="1800" dirty="0">
                <a:latin typeface="Bookman Old Style" panose="02050604050505020204" pitchFamily="18" charset="0"/>
              </a:rPr>
              <a:t>From the plot, we can see that ES-L1, GEO, HEO, SSO, VLEO had the most success rate</a:t>
            </a:r>
            <a:r>
              <a:rPr lang="en-US" sz="1800" dirty="0" smtClean="0">
                <a:latin typeface="Bookman Old Style" panose="02050604050505020204" pitchFamily="18" charset="0"/>
              </a:rPr>
              <a:t>.</a:t>
            </a:r>
          </a:p>
          <a:p>
            <a:pPr algn="just">
              <a:spcBef>
                <a:spcPts val="1400"/>
              </a:spcBef>
            </a:pPr>
            <a:r>
              <a:rPr lang="en-US" sz="1800" dirty="0" smtClean="0">
                <a:latin typeface="Bookman Old Style" panose="02050604050505020204" pitchFamily="18" charset="0"/>
              </a:rPr>
              <a:t>The orbit SO had a 0% success rate </a:t>
            </a:r>
            <a:endParaRPr lang="en-US" sz="1800" dirty="0">
              <a:latin typeface="Bookman Old Style" panose="02050604050505020204" pitchFamily="18" charset="0"/>
            </a:endParaRP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3938" y="1352927"/>
            <a:ext cx="6231673" cy="4672646"/>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581325" y="1650842"/>
            <a:ext cx="3932238" cy="3811588"/>
          </a:xfrm>
          <a:prstGeom prst="rect">
            <a:avLst/>
          </a:prstGeom>
        </p:spPr>
        <p:txBody>
          <a:bodyPr>
            <a:normAutofit/>
          </a:bodyPr>
          <a:lstStyle/>
          <a:p>
            <a:pPr algn="just">
              <a:lnSpc>
                <a:spcPct val="100000"/>
              </a:lnSpc>
              <a:spcBef>
                <a:spcPts val="1400"/>
              </a:spcBef>
            </a:pPr>
            <a:r>
              <a:rPr lang="en-US" sz="1800" dirty="0">
                <a:latin typeface="Bookman Old Style" panose="02050604050505020204" pitchFamily="18" charset="0"/>
              </a:rPr>
              <a:t>T</a:t>
            </a:r>
            <a:r>
              <a:rPr lang="en-US" sz="1800" dirty="0" smtClean="0">
                <a:latin typeface="Bookman Old Style" panose="02050604050505020204" pitchFamily="18" charset="0"/>
              </a:rPr>
              <a:t>he </a:t>
            </a:r>
            <a:r>
              <a:rPr lang="en-US" sz="1800" dirty="0">
                <a:latin typeface="Bookman Old Style" panose="02050604050505020204" pitchFamily="18" charset="0"/>
              </a:rPr>
              <a:t>LEO orbit the Success appears related to the number of </a:t>
            </a:r>
            <a:r>
              <a:rPr lang="en-US" sz="1800" dirty="0" smtClean="0">
                <a:latin typeface="Bookman Old Style" panose="02050604050505020204" pitchFamily="18" charset="0"/>
              </a:rPr>
              <a:t>flights.</a:t>
            </a:r>
          </a:p>
          <a:p>
            <a:pPr algn="just">
              <a:lnSpc>
                <a:spcPct val="100000"/>
              </a:lnSpc>
              <a:spcBef>
                <a:spcPts val="1400"/>
              </a:spcBef>
            </a:pPr>
            <a:r>
              <a:rPr lang="en-US" sz="1800" dirty="0" smtClean="0">
                <a:solidFill>
                  <a:schemeClr val="accent3">
                    <a:lumMod val="25000"/>
                  </a:schemeClr>
                </a:solidFill>
                <a:latin typeface="Bookman Old Style" panose="02050604050505020204" pitchFamily="18" charset="0"/>
              </a:rPr>
              <a:t>There is no </a:t>
            </a:r>
            <a:r>
              <a:rPr lang="en-US" sz="1800" dirty="0" smtClean="0">
                <a:latin typeface="Bookman Old Style" panose="02050604050505020204" pitchFamily="18" charset="0"/>
              </a:rPr>
              <a:t>relationship </a:t>
            </a:r>
            <a:r>
              <a:rPr lang="en-US" sz="1800" dirty="0">
                <a:latin typeface="Bookman Old Style" panose="02050604050505020204" pitchFamily="18" charset="0"/>
              </a:rPr>
              <a:t>between flight number when in GTO orbit.</a:t>
            </a:r>
            <a:endParaRPr lang="en-US" sz="1800" dirty="0">
              <a:solidFill>
                <a:schemeClr val="accent3">
                  <a:lumMod val="25000"/>
                </a:schemeClr>
              </a:solidFill>
              <a:latin typeface="Bookman Old Style" panose="02050604050505020204" pitchFamily="18"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249" y="1568297"/>
            <a:ext cx="6755723" cy="3976678"/>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gn="just">
              <a:lnSpc>
                <a:spcPct val="100000"/>
              </a:lnSpc>
              <a:spcBef>
                <a:spcPts val="1400"/>
              </a:spcBef>
            </a:pPr>
            <a:r>
              <a:rPr lang="en-US" sz="2400" dirty="0">
                <a:latin typeface="Bookman Old Style" panose="02050604050505020204" pitchFamily="18" charset="0"/>
              </a:rPr>
              <a:t>With heavy payloads the successful landing or positive landing rate are more for Polar</a:t>
            </a:r>
            <a:r>
              <a:rPr lang="en-US" sz="2400" dirty="0" smtClean="0">
                <a:latin typeface="Bookman Old Style" panose="02050604050505020204" pitchFamily="18" charset="0"/>
              </a:rPr>
              <a:t>, LEO </a:t>
            </a:r>
            <a:r>
              <a:rPr lang="en-US" sz="2400" dirty="0">
                <a:latin typeface="Bookman Old Style" panose="02050604050505020204" pitchFamily="18" charset="0"/>
              </a:rPr>
              <a:t>and ISS.</a:t>
            </a:r>
            <a:endParaRPr lang="en-US" sz="2200" dirty="0">
              <a:solidFill>
                <a:schemeClr val="accent3">
                  <a:lumMod val="25000"/>
                </a:schemeClr>
              </a:solidFill>
              <a:latin typeface="Bookman Old Style" panose="02050604050505020204" pitchFamily="18"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3257" y="1567543"/>
            <a:ext cx="6864878" cy="4458030"/>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1939049"/>
            <a:ext cx="4309989" cy="3811588"/>
          </a:xfrm>
          <a:prstGeom prst="rect">
            <a:avLst/>
          </a:prstGeom>
        </p:spPr>
        <p:txBody>
          <a:bodyPr>
            <a:normAutofit/>
          </a:bodyPr>
          <a:lstStyle/>
          <a:p>
            <a:pPr algn="just">
              <a:lnSpc>
                <a:spcPct val="100000"/>
              </a:lnSpc>
              <a:spcBef>
                <a:spcPts val="1400"/>
              </a:spcBef>
            </a:pPr>
            <a:r>
              <a:rPr lang="en-US" sz="1800" dirty="0">
                <a:latin typeface="Bookman Old Style" panose="02050604050505020204" pitchFamily="18" charset="0"/>
              </a:rPr>
              <a:t>T</a:t>
            </a:r>
            <a:r>
              <a:rPr lang="en-US" sz="1800" dirty="0" smtClean="0">
                <a:latin typeface="Bookman Old Style" panose="02050604050505020204" pitchFamily="18" charset="0"/>
              </a:rPr>
              <a:t>he </a:t>
            </a:r>
            <a:r>
              <a:rPr lang="en-US" sz="1800" dirty="0">
                <a:latin typeface="Bookman Old Style" panose="02050604050505020204" pitchFamily="18" charset="0"/>
              </a:rPr>
              <a:t>success rate since 2013 kept increasing till 2017 (stable in 2014) and after 2015 it started </a:t>
            </a:r>
            <a:r>
              <a:rPr lang="en-US" sz="1800" dirty="0" smtClean="0">
                <a:latin typeface="Bookman Old Style" panose="02050604050505020204" pitchFamily="18" charset="0"/>
              </a:rPr>
              <a:t>increasing and it came down a little bit in 2017 and then went back up in 2018.</a:t>
            </a:r>
            <a:endParaRPr lang="en-US" sz="1800" dirty="0">
              <a:solidFill>
                <a:schemeClr val="accent3">
                  <a:lumMod val="25000"/>
                </a:schemeClr>
              </a:solidFill>
              <a:latin typeface="Bookman Old Style" panose="02050604050505020204" pitchFamily="18" charset="0"/>
            </a:endParaRP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412" y="1571821"/>
            <a:ext cx="6115560" cy="4178816"/>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4677753" cy="4351338"/>
          </a:xfrm>
          <a:prstGeom prst="rect">
            <a:avLst/>
          </a:prstGeom>
        </p:spPr>
        <p:txBody>
          <a:bodyPr>
            <a:normAutofit/>
          </a:bodyPr>
          <a:lstStyle/>
          <a:p>
            <a:pPr algn="just">
              <a:spcBef>
                <a:spcPts val="1400"/>
              </a:spcBef>
            </a:pPr>
            <a:r>
              <a:rPr lang="en-US" sz="1800" dirty="0">
                <a:latin typeface="Bookman Old Style" panose="02050604050505020204" pitchFamily="18" charset="0"/>
              </a:rPr>
              <a:t>We used the key word </a:t>
            </a:r>
            <a:r>
              <a:rPr lang="en-US" sz="1800" b="1" dirty="0">
                <a:latin typeface="Bookman Old Style" panose="02050604050505020204" pitchFamily="18" charset="0"/>
              </a:rPr>
              <a:t>DISTINCT</a:t>
            </a:r>
            <a:r>
              <a:rPr lang="en-US" sz="1800" dirty="0">
                <a:latin typeface="Bookman Old Style" panose="02050604050505020204" pitchFamily="18" charset="0"/>
              </a:rPr>
              <a:t> to show only unique launch sites from the </a:t>
            </a:r>
            <a:r>
              <a:rPr lang="en-US" sz="1800" dirty="0" err="1">
                <a:latin typeface="Bookman Old Style" panose="02050604050505020204" pitchFamily="18" charset="0"/>
              </a:rPr>
              <a:t>SpaceX</a:t>
            </a:r>
            <a:r>
              <a:rPr lang="en-US" sz="1800" dirty="0">
                <a:latin typeface="Bookman Old Style" panose="02050604050505020204" pitchFamily="18" charset="0"/>
              </a:rPr>
              <a:t> data.</a:t>
            </a: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 xmlns:a16="http://schemas.microsoft.com/office/drawing/2014/main" id="{8219A12C-8F7F-48BC-B0D9-9B376D10D35E}"/>
              </a:ext>
            </a:extLst>
          </p:cNvPr>
          <p:cNvPicPr>
            <a:picLocks noChangeAspect="1"/>
          </p:cNvPicPr>
          <p:nvPr/>
        </p:nvPicPr>
        <p:blipFill>
          <a:blip r:embed="rId3"/>
          <a:stretch>
            <a:fillRect/>
          </a:stretch>
        </p:blipFill>
        <p:spPr>
          <a:xfrm>
            <a:off x="5997816" y="1789424"/>
            <a:ext cx="5287795" cy="3534424"/>
          </a:xfrm>
          <a:prstGeom prst="rect">
            <a:avLst/>
          </a:prstGeom>
        </p:spPr>
      </p:pic>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just">
              <a:lnSpc>
                <a:spcPct val="100000"/>
              </a:lnSpc>
              <a:spcBef>
                <a:spcPts val="1400"/>
              </a:spcBef>
            </a:pPr>
            <a:r>
              <a:rPr lang="en-US" sz="1800" dirty="0" smtClean="0">
                <a:solidFill>
                  <a:schemeClr val="accent3">
                    <a:lumMod val="25000"/>
                  </a:schemeClr>
                </a:solidFill>
                <a:latin typeface="Bookman Old Style" panose="02050604050505020204" pitchFamily="18" charset="0"/>
              </a:rPr>
              <a:t>We selected all the rows from the Space X table where launch site looks likes “CCA”</a:t>
            </a:r>
            <a:endParaRPr lang="en-US" sz="1800" dirty="0">
              <a:solidFill>
                <a:schemeClr val="accent3">
                  <a:lumMod val="25000"/>
                </a:schemeClr>
              </a:solidFill>
              <a:latin typeface="Bookman Old Style" panose="02050604050505020204" pitchFamily="18" charset="0"/>
            </a:endParaRP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 xmlns:a16="http://schemas.microsoft.com/office/drawing/2014/main" id="{6CD72A1D-7EAF-40EC-AFC1-830938F48A8F}"/>
              </a:ext>
            </a:extLst>
          </p:cNvPr>
          <p:cNvPicPr>
            <a:picLocks noChangeAspect="1"/>
          </p:cNvPicPr>
          <p:nvPr/>
        </p:nvPicPr>
        <p:blipFill>
          <a:blip r:embed="rId3"/>
          <a:stretch>
            <a:fillRect/>
          </a:stretch>
        </p:blipFill>
        <p:spPr>
          <a:xfrm>
            <a:off x="867266" y="2868176"/>
            <a:ext cx="9648333" cy="2907149"/>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Bookman Old Style" panose="02050604050505020204" pitchFamily="18" charset="0"/>
              </a:rPr>
              <a:t>We calculated the total payload carried by boosters from NASA as 45596 using the query </a:t>
            </a:r>
            <a:r>
              <a:rPr lang="en-US" sz="1800" dirty="0" smtClean="0">
                <a:solidFill>
                  <a:schemeClr val="accent3">
                    <a:lumMod val="25000"/>
                  </a:schemeClr>
                </a:solidFill>
                <a:latin typeface="Bookman Old Style" panose="02050604050505020204" pitchFamily="18" charset="0"/>
              </a:rPr>
              <a:t>below. </a:t>
            </a:r>
            <a:endParaRPr lang="en-US" sz="1800" dirty="0">
              <a:solidFill>
                <a:schemeClr val="accent3">
                  <a:lumMod val="25000"/>
                </a:schemeClr>
              </a:solidFill>
              <a:latin typeface="Bookman Old Style" panose="02050604050505020204" pitchFamily="18" charset="0"/>
            </a:endParaRP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 xmlns:a16="http://schemas.microsoft.com/office/drawing/2014/main" id="{33B4819F-7AAA-4F12-A671-FF7793A81637}"/>
              </a:ext>
            </a:extLst>
          </p:cNvPr>
          <p:cNvPicPr>
            <a:picLocks noChangeAspect="1"/>
          </p:cNvPicPr>
          <p:nvPr/>
        </p:nvPicPr>
        <p:blipFill>
          <a:blip r:embed="rId3"/>
          <a:stretch>
            <a:fillRect/>
          </a:stretch>
        </p:blipFill>
        <p:spPr>
          <a:xfrm>
            <a:off x="1412709" y="2988381"/>
            <a:ext cx="9230203" cy="3188582"/>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just">
              <a:lnSpc>
                <a:spcPct val="100000"/>
              </a:lnSpc>
              <a:spcBef>
                <a:spcPts val="1400"/>
              </a:spcBef>
            </a:pPr>
            <a:r>
              <a:rPr lang="en-US" sz="1800" dirty="0" smtClean="0">
                <a:solidFill>
                  <a:schemeClr val="accent3">
                    <a:lumMod val="25000"/>
                  </a:schemeClr>
                </a:solidFill>
                <a:latin typeface="Bookman Old Style" panose="02050604050505020204" pitchFamily="18" charset="0"/>
              </a:rPr>
              <a:t>We calculated the average payload mass carried as 2928.4 using the code below</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 xmlns:a16="http://schemas.microsoft.com/office/drawing/2014/main" id="{0AAB3F00-59E3-4E6C-BD22-2D4FB041F6E4}"/>
              </a:ext>
            </a:extLst>
          </p:cNvPr>
          <p:cNvPicPr>
            <a:picLocks noChangeAspect="1"/>
          </p:cNvPicPr>
          <p:nvPr/>
        </p:nvPicPr>
        <p:blipFill>
          <a:blip r:embed="rId3"/>
          <a:stretch>
            <a:fillRect/>
          </a:stretch>
        </p:blipFill>
        <p:spPr>
          <a:xfrm>
            <a:off x="911679" y="2673769"/>
            <a:ext cx="9745588" cy="3101556"/>
          </a:xfrm>
          <a:prstGeom prst="rect">
            <a:avLst/>
          </a:prstGeom>
          <a:effectLst/>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just">
              <a:spcBef>
                <a:spcPts val="1400"/>
              </a:spcBef>
            </a:pPr>
            <a:r>
              <a:rPr lang="en-US" sz="1800" dirty="0">
                <a:latin typeface="Bookman Old Style" panose="02050604050505020204" pitchFamily="18" charset="0"/>
              </a:rPr>
              <a:t>We observed that the dates of the first successful landing outcome on ground pad was 22</a:t>
            </a:r>
            <a:r>
              <a:rPr lang="en-US" sz="1800" baseline="30000" dirty="0">
                <a:latin typeface="Bookman Old Style" panose="02050604050505020204" pitchFamily="18" charset="0"/>
              </a:rPr>
              <a:t>nd</a:t>
            </a:r>
            <a:r>
              <a:rPr lang="en-US" sz="1800" dirty="0">
                <a:latin typeface="Bookman Old Style" panose="02050604050505020204" pitchFamily="18" charset="0"/>
              </a:rPr>
              <a:t> December </a:t>
            </a:r>
            <a:r>
              <a:rPr lang="en-US" sz="1800" dirty="0" smtClean="0">
                <a:latin typeface="Bookman Old Style" panose="02050604050505020204" pitchFamily="18" charset="0"/>
              </a:rPr>
              <a:t>2015.</a:t>
            </a:r>
            <a:endParaRPr lang="en-US" sz="1800" dirty="0">
              <a:latin typeface="Bookman Old Style" panose="02050604050505020204" pitchFamily="18" charset="0"/>
            </a:endParaRPr>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 xmlns:a16="http://schemas.microsoft.com/office/drawing/2014/main" id="{D5B751AB-189D-48E0-B627-B1B93BAF0FF7}"/>
              </a:ext>
            </a:extLst>
          </p:cNvPr>
          <p:cNvPicPr>
            <a:picLocks noChangeAspect="1"/>
          </p:cNvPicPr>
          <p:nvPr/>
        </p:nvPicPr>
        <p:blipFill>
          <a:blip r:embed="rId3"/>
          <a:stretch>
            <a:fillRect/>
          </a:stretch>
        </p:blipFill>
        <p:spPr>
          <a:xfrm>
            <a:off x="770011" y="2716765"/>
            <a:ext cx="9745588" cy="3181759"/>
          </a:xfrm>
          <a:prstGeom prst="rect">
            <a:avLst/>
          </a:prstGeom>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just">
              <a:spcBef>
                <a:spcPts val="1400"/>
              </a:spcBef>
            </a:pPr>
            <a:r>
              <a:rPr lang="en-US" sz="1800" dirty="0">
                <a:latin typeface="Bookman Old Style" panose="02050604050505020204" pitchFamily="18" charset="0"/>
              </a:rPr>
              <a:t>We used the </a:t>
            </a:r>
            <a:r>
              <a:rPr lang="en-US" sz="1800" b="1" dirty="0">
                <a:latin typeface="Bookman Old Style" panose="02050604050505020204" pitchFamily="18" charset="0"/>
              </a:rPr>
              <a:t>WHERE</a:t>
            </a:r>
            <a:r>
              <a:rPr lang="en-US" sz="1800" dirty="0">
                <a:latin typeface="Bookman Old Style" panose="02050604050505020204" pitchFamily="18" charset="0"/>
              </a:rPr>
              <a:t> clause to filter for boosters which have successfully landed on drone ship and applied the </a:t>
            </a:r>
            <a:r>
              <a:rPr lang="en-US" sz="1800" b="1" dirty="0">
                <a:latin typeface="Bookman Old Style" panose="02050604050505020204" pitchFamily="18" charset="0"/>
              </a:rPr>
              <a:t>AND</a:t>
            </a:r>
            <a:r>
              <a:rPr lang="en-US" sz="1800" dirty="0">
                <a:latin typeface="Bookman Old Style" panose="02050604050505020204" pitchFamily="18" charset="0"/>
              </a:rPr>
              <a:t> condition to determine successful landing with payload mass greater than 4000 but less than 6000</a:t>
            </a:r>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 xmlns:a16="http://schemas.microsoft.com/office/drawing/2014/main" id="{8BE87361-909F-45C4-896B-C2764CBD18B5}"/>
              </a:ext>
            </a:extLst>
          </p:cNvPr>
          <p:cNvPicPr>
            <a:picLocks noChangeAspect="1"/>
          </p:cNvPicPr>
          <p:nvPr/>
        </p:nvPicPr>
        <p:blipFill>
          <a:blip r:embed="rId3"/>
          <a:stretch>
            <a:fillRect/>
          </a:stretch>
        </p:blipFill>
        <p:spPr>
          <a:xfrm>
            <a:off x="901523" y="2755897"/>
            <a:ext cx="7959142" cy="3546190"/>
          </a:xfrm>
          <a:prstGeom prst="rect">
            <a:avLst/>
          </a:prstGeom>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1354627" y="1723994"/>
            <a:ext cx="6215406" cy="286299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6400" b="1" dirty="0" smtClean="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6400" dirty="0" smtClean="0">
                <a:solidFill>
                  <a:schemeClr val="accent3">
                    <a:lumMod val="25000"/>
                  </a:schemeClr>
                </a:solidFill>
                <a:latin typeface="Bookman Old Style" panose="02050604050505020204" pitchFamily="18" charset="0"/>
              </a:rPr>
              <a:t>Data </a:t>
            </a:r>
            <a:r>
              <a:rPr lang="en-US" sz="6400" dirty="0">
                <a:solidFill>
                  <a:schemeClr val="accent3">
                    <a:lumMod val="25000"/>
                  </a:schemeClr>
                </a:solidFill>
                <a:latin typeface="Bookman Old Style" panose="02050604050505020204" pitchFamily="18" charset="0"/>
              </a:rPr>
              <a:t>Collection through API</a:t>
            </a:r>
          </a:p>
          <a:p>
            <a:pPr lvl="1">
              <a:lnSpc>
                <a:spcPct val="100000"/>
              </a:lnSpc>
              <a:spcBef>
                <a:spcPts val="1400"/>
              </a:spcBef>
              <a:buFontTx/>
              <a:buChar char="-"/>
            </a:pPr>
            <a:r>
              <a:rPr lang="en-US" sz="6400" dirty="0">
                <a:solidFill>
                  <a:schemeClr val="accent3">
                    <a:lumMod val="25000"/>
                  </a:schemeClr>
                </a:solidFill>
                <a:latin typeface="Bookman Old Style" panose="02050604050505020204" pitchFamily="18" charset="0"/>
              </a:rPr>
              <a:t>Data Collection with Web Scraping</a:t>
            </a:r>
          </a:p>
          <a:p>
            <a:pPr lvl="1">
              <a:lnSpc>
                <a:spcPct val="100000"/>
              </a:lnSpc>
              <a:spcBef>
                <a:spcPts val="1400"/>
              </a:spcBef>
              <a:buFontTx/>
              <a:buChar char="-"/>
            </a:pPr>
            <a:r>
              <a:rPr lang="en-US" sz="6400" dirty="0">
                <a:solidFill>
                  <a:schemeClr val="accent3">
                    <a:lumMod val="25000"/>
                  </a:schemeClr>
                </a:solidFill>
                <a:latin typeface="Bookman Old Style" panose="02050604050505020204" pitchFamily="18" charset="0"/>
              </a:rPr>
              <a:t>Data Wrangling</a:t>
            </a:r>
          </a:p>
          <a:p>
            <a:pPr lvl="1">
              <a:lnSpc>
                <a:spcPct val="100000"/>
              </a:lnSpc>
              <a:spcBef>
                <a:spcPts val="1400"/>
              </a:spcBef>
              <a:buFontTx/>
              <a:buChar char="-"/>
            </a:pPr>
            <a:r>
              <a:rPr lang="en-US" sz="6400" dirty="0">
                <a:solidFill>
                  <a:schemeClr val="accent3">
                    <a:lumMod val="25000"/>
                  </a:schemeClr>
                </a:solidFill>
                <a:latin typeface="Bookman Old Style" panose="02050604050505020204" pitchFamily="18" charset="0"/>
              </a:rPr>
              <a:t>Exploratory Data Analysis with SQL</a:t>
            </a:r>
          </a:p>
          <a:p>
            <a:pPr lvl="1">
              <a:lnSpc>
                <a:spcPct val="100000"/>
              </a:lnSpc>
              <a:spcBef>
                <a:spcPts val="1400"/>
              </a:spcBef>
              <a:buFontTx/>
              <a:buChar char="-"/>
            </a:pPr>
            <a:r>
              <a:rPr lang="en-US" sz="6400" dirty="0">
                <a:solidFill>
                  <a:schemeClr val="accent3">
                    <a:lumMod val="25000"/>
                  </a:schemeClr>
                </a:solidFill>
                <a:latin typeface="Bookman Old Style" panose="02050604050505020204" pitchFamily="18" charset="0"/>
              </a:rPr>
              <a:t>Exploratory Data Analysis with Data Visualization</a:t>
            </a:r>
          </a:p>
          <a:p>
            <a:pPr lvl="1">
              <a:lnSpc>
                <a:spcPct val="100000"/>
              </a:lnSpc>
              <a:spcBef>
                <a:spcPts val="1400"/>
              </a:spcBef>
              <a:buFontTx/>
              <a:buChar char="-"/>
            </a:pPr>
            <a:r>
              <a:rPr lang="en-US" sz="6400" dirty="0">
                <a:solidFill>
                  <a:schemeClr val="accent3">
                    <a:lumMod val="25000"/>
                  </a:schemeClr>
                </a:solidFill>
                <a:latin typeface="Bookman Old Style" panose="02050604050505020204" pitchFamily="18" charset="0"/>
              </a:rPr>
              <a:t>Interactive Visual Analytics with Folium</a:t>
            </a:r>
          </a:p>
          <a:p>
            <a:pPr lvl="1">
              <a:lnSpc>
                <a:spcPct val="100000"/>
              </a:lnSpc>
              <a:spcBef>
                <a:spcPts val="1400"/>
              </a:spcBef>
              <a:buFontTx/>
              <a:buChar char="-"/>
            </a:pPr>
            <a:r>
              <a:rPr lang="en-US" sz="6400" dirty="0">
                <a:solidFill>
                  <a:schemeClr val="accent3">
                    <a:lumMod val="25000"/>
                  </a:schemeClr>
                </a:solidFill>
                <a:latin typeface="Bookman Old Style" panose="02050604050505020204" pitchFamily="18" charset="0"/>
              </a:rPr>
              <a:t>Machine Learning Prediction</a:t>
            </a:r>
          </a:p>
          <a:p>
            <a:pPr>
              <a:lnSpc>
                <a:spcPct val="100000"/>
              </a:lnSpc>
              <a:spcBef>
                <a:spcPts val="1400"/>
              </a:spcBef>
            </a:pPr>
            <a:r>
              <a:rPr lang="en-US" sz="6400" b="1" dirty="0" smtClean="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6400" dirty="0">
                <a:solidFill>
                  <a:schemeClr val="accent3">
                    <a:lumMod val="25000"/>
                  </a:schemeClr>
                </a:solidFill>
                <a:latin typeface="Bookman Old Style" panose="02050604050505020204" pitchFamily="18" charset="0"/>
              </a:rPr>
              <a:t>Exploratory Data Analysis result</a:t>
            </a:r>
          </a:p>
          <a:p>
            <a:pPr lvl="1">
              <a:lnSpc>
                <a:spcPct val="100000"/>
              </a:lnSpc>
              <a:spcBef>
                <a:spcPts val="1400"/>
              </a:spcBef>
              <a:buFontTx/>
              <a:buChar char="-"/>
            </a:pPr>
            <a:r>
              <a:rPr lang="en-US" sz="6400" dirty="0">
                <a:solidFill>
                  <a:schemeClr val="accent3">
                    <a:lumMod val="25000"/>
                  </a:schemeClr>
                </a:solidFill>
                <a:latin typeface="Bookman Old Style" panose="02050604050505020204" pitchFamily="18" charset="0"/>
              </a:rPr>
              <a:t>Interactive analytics in screenshots</a:t>
            </a:r>
          </a:p>
          <a:p>
            <a:pPr lvl="1">
              <a:lnSpc>
                <a:spcPct val="100000"/>
              </a:lnSpc>
              <a:spcBef>
                <a:spcPts val="1400"/>
              </a:spcBef>
              <a:buFontTx/>
              <a:buChar char="-"/>
            </a:pPr>
            <a:r>
              <a:rPr lang="en-US" sz="6400" dirty="0">
                <a:solidFill>
                  <a:schemeClr val="accent3">
                    <a:lumMod val="25000"/>
                  </a:schemeClr>
                </a:solidFill>
                <a:latin typeface="Bookman Old Style" panose="02050604050505020204" pitchFamily="18" charset="0"/>
              </a:rPr>
              <a:t>Predictive Analytics result</a:t>
            </a:r>
          </a:p>
          <a:p>
            <a:pPr marL="0" indent="0">
              <a:lnSpc>
                <a:spcPct val="100000"/>
              </a:lnSpc>
              <a:spcBef>
                <a:spcPts val="1400"/>
              </a:spcBef>
              <a:buNone/>
            </a:pPr>
            <a:endParaRPr lang="en-US" sz="6400" b="1"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533223"/>
            <a:ext cx="4780784" cy="4351338"/>
          </a:xfrm>
          <a:prstGeom prst="rect">
            <a:avLst/>
          </a:prstGeom>
        </p:spPr>
        <p:txBody>
          <a:bodyPr>
            <a:normAutofit/>
          </a:bodyPr>
          <a:lstStyle/>
          <a:p>
            <a:pPr algn="just">
              <a:spcBef>
                <a:spcPts val="1400"/>
              </a:spcBef>
            </a:pPr>
            <a:r>
              <a:rPr lang="en-US" sz="1800" dirty="0">
                <a:latin typeface="Bookman Old Style" panose="02050604050505020204" pitchFamily="18" charset="0"/>
              </a:rPr>
              <a:t>We used wildcard like ‘%’ to filter for </a:t>
            </a:r>
            <a:r>
              <a:rPr lang="en-US" sz="1800" b="1" dirty="0">
                <a:latin typeface="Bookman Old Style" panose="02050604050505020204" pitchFamily="18" charset="0"/>
              </a:rPr>
              <a:t>WHERE</a:t>
            </a:r>
            <a:r>
              <a:rPr lang="en-US" sz="1800" dirty="0">
                <a:latin typeface="Bookman Old Style" panose="02050604050505020204" pitchFamily="18" charset="0"/>
              </a:rPr>
              <a:t> </a:t>
            </a:r>
            <a:r>
              <a:rPr lang="en-US" sz="1800" dirty="0" smtClean="0">
                <a:latin typeface="Bookman Old Style" panose="02050604050505020204" pitchFamily="18" charset="0"/>
              </a:rPr>
              <a:t>Mission Outcome </a:t>
            </a:r>
            <a:r>
              <a:rPr lang="en-US" sz="1800" dirty="0">
                <a:latin typeface="Bookman Old Style" panose="02050604050505020204" pitchFamily="18" charset="0"/>
              </a:rPr>
              <a:t>was a success or a failure</a:t>
            </a:r>
            <a:r>
              <a:rPr lang="en-US" sz="2400" dirty="0">
                <a:latin typeface="Abadi" panose="020B0604020104020204" pitchFamily="34" charset="0"/>
              </a:rPr>
              <a:t>. </a:t>
            </a:r>
          </a:p>
          <a:p>
            <a:pPr>
              <a:spcBef>
                <a:spcPts val="1400"/>
              </a:spcBef>
            </a:pPr>
            <a:endParaRPr lang="en-US" sz="2400" dirty="0"/>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 xmlns:a16="http://schemas.microsoft.com/office/drawing/2014/main" id="{53A167C0-0A91-4A58-8964-1B36C1D5295C}"/>
              </a:ext>
            </a:extLst>
          </p:cNvPr>
          <p:cNvPicPr>
            <a:picLocks noChangeAspect="1"/>
          </p:cNvPicPr>
          <p:nvPr/>
        </p:nvPicPr>
        <p:blipFill>
          <a:blip r:embed="rId3"/>
          <a:stretch>
            <a:fillRect/>
          </a:stretch>
        </p:blipFill>
        <p:spPr>
          <a:xfrm>
            <a:off x="5873264" y="1507242"/>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09145" y="1674235"/>
            <a:ext cx="5218666" cy="4351338"/>
          </a:xfrm>
          <a:prstGeom prst="rect">
            <a:avLst/>
          </a:prstGeom>
        </p:spPr>
        <p:txBody>
          <a:bodyPr>
            <a:normAutofit/>
          </a:bodyPr>
          <a:lstStyle/>
          <a:p>
            <a:pPr algn="just">
              <a:lnSpc>
                <a:spcPct val="100000"/>
              </a:lnSpc>
              <a:spcBef>
                <a:spcPts val="1400"/>
              </a:spcBef>
            </a:pPr>
            <a:r>
              <a:rPr lang="en-US" sz="1800" dirty="0">
                <a:latin typeface="Bookman Old Style" panose="02050604050505020204" pitchFamily="18" charset="0"/>
              </a:rPr>
              <a:t>We determined the booster that have carried the maximum payload using a </a:t>
            </a:r>
            <a:r>
              <a:rPr lang="en-US" sz="1800" dirty="0" smtClean="0">
                <a:latin typeface="Bookman Old Style" panose="02050604050505020204" pitchFamily="18" charset="0"/>
              </a:rPr>
              <a:t>sub query </a:t>
            </a:r>
            <a:r>
              <a:rPr lang="en-US" sz="1800" dirty="0">
                <a:latin typeface="Bookman Old Style" panose="02050604050505020204" pitchFamily="18" charset="0"/>
              </a:rPr>
              <a:t>in the </a:t>
            </a:r>
            <a:r>
              <a:rPr lang="en-US" sz="1800" b="1" dirty="0">
                <a:latin typeface="Bookman Old Style" panose="02050604050505020204" pitchFamily="18" charset="0"/>
              </a:rPr>
              <a:t>WHERE</a:t>
            </a:r>
            <a:r>
              <a:rPr lang="en-US" sz="1800" dirty="0">
                <a:latin typeface="Bookman Old Style" panose="02050604050505020204" pitchFamily="18" charset="0"/>
              </a:rPr>
              <a:t> clause and the </a:t>
            </a:r>
            <a:r>
              <a:rPr lang="en-US" sz="1800" b="1" dirty="0">
                <a:latin typeface="Bookman Old Style" panose="02050604050505020204" pitchFamily="18" charset="0"/>
              </a:rPr>
              <a:t>MAX() </a:t>
            </a:r>
            <a:r>
              <a:rPr lang="en-US" sz="1800" dirty="0">
                <a:latin typeface="Bookman Old Style" panose="02050604050505020204" pitchFamily="18" charset="0"/>
              </a:rPr>
              <a:t>function.</a:t>
            </a:r>
            <a:endParaRPr lang="en-US" sz="1800" dirty="0">
              <a:solidFill>
                <a:schemeClr val="accent3">
                  <a:lumMod val="25000"/>
                </a:schemeClr>
              </a:solidFill>
              <a:latin typeface="Bookman Old Style" panose="02050604050505020204" pitchFamily="18" charset="0"/>
            </a:endParaRPr>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 xmlns:a16="http://schemas.microsoft.com/office/drawing/2014/main" id="{779D4455-44AD-4EE2-AA73-0C30FAE52EB3}"/>
              </a:ext>
            </a:extLst>
          </p:cNvPr>
          <p:cNvPicPr>
            <a:picLocks noChangeAspect="1"/>
          </p:cNvPicPr>
          <p:nvPr/>
        </p:nvPicPr>
        <p:blipFill>
          <a:blip r:embed="rId3"/>
          <a:stretch>
            <a:fillRect/>
          </a:stretch>
        </p:blipFill>
        <p:spPr>
          <a:xfrm>
            <a:off x="6564892" y="1674235"/>
            <a:ext cx="5000335" cy="4188303"/>
          </a:xfrm>
          <a:prstGeom prst="rect">
            <a:avLst/>
          </a:prstGeom>
        </p:spPr>
      </p:pic>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just">
              <a:lnSpc>
                <a:spcPct val="100000"/>
              </a:lnSpc>
              <a:spcBef>
                <a:spcPts val="1400"/>
              </a:spcBef>
            </a:pPr>
            <a:r>
              <a:rPr lang="en-US" sz="2000" dirty="0">
                <a:solidFill>
                  <a:schemeClr val="accent3">
                    <a:lumMod val="25000"/>
                  </a:schemeClr>
                </a:solidFill>
                <a:latin typeface="Bookman Old Style" panose="02050604050505020204" pitchFamily="18" charset="0"/>
              </a:rPr>
              <a:t>We used a combinations of the </a:t>
            </a:r>
            <a:r>
              <a:rPr lang="en-US" sz="2000" b="1" dirty="0">
                <a:solidFill>
                  <a:schemeClr val="accent3">
                    <a:lumMod val="25000"/>
                  </a:schemeClr>
                </a:solidFill>
                <a:latin typeface="Bookman Old Style" panose="02050604050505020204" pitchFamily="18" charset="0"/>
              </a:rPr>
              <a:t>WHERE</a:t>
            </a:r>
            <a:r>
              <a:rPr lang="en-US" sz="2000" dirty="0">
                <a:solidFill>
                  <a:schemeClr val="accent3">
                    <a:lumMod val="25000"/>
                  </a:schemeClr>
                </a:solidFill>
                <a:latin typeface="Bookman Old Style" panose="02050604050505020204" pitchFamily="18" charset="0"/>
              </a:rPr>
              <a:t> clause, </a:t>
            </a:r>
            <a:r>
              <a:rPr lang="en-US" sz="2000" b="1" dirty="0">
                <a:solidFill>
                  <a:schemeClr val="accent3">
                    <a:lumMod val="25000"/>
                  </a:schemeClr>
                </a:solidFill>
                <a:latin typeface="Bookman Old Style" panose="02050604050505020204" pitchFamily="18" charset="0"/>
              </a:rPr>
              <a:t>LIKE</a:t>
            </a:r>
            <a:r>
              <a:rPr lang="en-US" sz="2000" dirty="0">
                <a:solidFill>
                  <a:schemeClr val="accent3">
                    <a:lumMod val="25000"/>
                  </a:schemeClr>
                </a:solidFill>
                <a:latin typeface="Bookman Old Style" panose="02050604050505020204" pitchFamily="18" charset="0"/>
              </a:rPr>
              <a:t>, </a:t>
            </a:r>
            <a:r>
              <a:rPr lang="en-US" sz="2000" b="1" dirty="0">
                <a:solidFill>
                  <a:schemeClr val="accent3">
                    <a:lumMod val="25000"/>
                  </a:schemeClr>
                </a:solidFill>
                <a:latin typeface="Bookman Old Style" panose="02050604050505020204" pitchFamily="18" charset="0"/>
              </a:rPr>
              <a:t>AND</a:t>
            </a:r>
            <a:r>
              <a:rPr lang="en-US" sz="2000" dirty="0">
                <a:solidFill>
                  <a:schemeClr val="accent3">
                    <a:lumMod val="25000"/>
                  </a:schemeClr>
                </a:solidFill>
                <a:latin typeface="Bookman Old Style" panose="02050604050505020204" pitchFamily="18" charset="0"/>
              </a:rPr>
              <a:t>, and </a:t>
            </a:r>
            <a:r>
              <a:rPr lang="en-US" sz="2000" b="1" dirty="0">
                <a:solidFill>
                  <a:schemeClr val="accent3">
                    <a:lumMod val="25000"/>
                  </a:schemeClr>
                </a:solidFill>
                <a:latin typeface="Bookman Old Style" panose="02050604050505020204" pitchFamily="18" charset="0"/>
              </a:rPr>
              <a:t>BETWEEN</a:t>
            </a:r>
            <a:r>
              <a:rPr lang="en-US" sz="2000" dirty="0">
                <a:solidFill>
                  <a:schemeClr val="accent3">
                    <a:lumMod val="25000"/>
                  </a:schemeClr>
                </a:solidFill>
                <a:latin typeface="Bookman Old Style" panose="02050604050505020204" pitchFamily="18" charset="0"/>
              </a:rPr>
              <a:t> conditions to filter for failed landing outcomes in drone ship, their booster versions, and launch site names for year 2015</a:t>
            </a: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 xmlns:a16="http://schemas.microsoft.com/office/drawing/2014/main" id="{50E3558E-0B94-4EC1-AA31-F47E92F36B61}"/>
              </a:ext>
            </a:extLst>
          </p:cNvPr>
          <p:cNvPicPr>
            <a:picLocks noChangeAspect="1"/>
          </p:cNvPicPr>
          <p:nvPr/>
        </p:nvPicPr>
        <p:blipFill>
          <a:blip r:embed="rId3"/>
          <a:stretch>
            <a:fillRect/>
          </a:stretch>
        </p:blipFill>
        <p:spPr>
          <a:xfrm>
            <a:off x="2023304" y="3194050"/>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729798"/>
            <a:ext cx="4469647" cy="4447165"/>
          </a:xfrm>
          <a:prstGeom prst="rect">
            <a:avLst/>
          </a:prstGeom>
        </p:spPr>
        <p:txBody>
          <a:bodyPr lIns="91440" tIns="45720" rIns="91440" bIns="45720" anchor="t"/>
          <a:lstStyle/>
          <a:p>
            <a:pPr algn="just">
              <a:spcBef>
                <a:spcPts val="1400"/>
              </a:spcBef>
            </a:pPr>
            <a:r>
              <a:rPr lang="en-US" sz="2000" dirty="0">
                <a:latin typeface="Bookman Old Style" panose="02050604050505020204" pitchFamily="18" charset="0"/>
              </a:rPr>
              <a:t>We selected Landing outcomes and the </a:t>
            </a:r>
            <a:r>
              <a:rPr lang="en-US" sz="2000" b="1" dirty="0">
                <a:latin typeface="Bookman Old Style" panose="02050604050505020204" pitchFamily="18" charset="0"/>
              </a:rPr>
              <a:t>COUNT</a:t>
            </a:r>
            <a:r>
              <a:rPr lang="en-US" sz="2000" dirty="0">
                <a:latin typeface="Bookman Old Style" panose="02050604050505020204" pitchFamily="18" charset="0"/>
              </a:rPr>
              <a:t> of landing outcomes from the data and used the </a:t>
            </a:r>
            <a:r>
              <a:rPr lang="en-US" sz="2000" b="1" dirty="0">
                <a:latin typeface="Bookman Old Style" panose="02050604050505020204" pitchFamily="18" charset="0"/>
              </a:rPr>
              <a:t>WHERE</a:t>
            </a:r>
            <a:r>
              <a:rPr lang="en-US" sz="2000" dirty="0">
                <a:latin typeface="Bookman Old Style" panose="02050604050505020204" pitchFamily="18" charset="0"/>
              </a:rPr>
              <a:t> clause to filter for landing outcomes </a:t>
            </a:r>
            <a:r>
              <a:rPr lang="en-US" sz="2000" b="1" dirty="0">
                <a:latin typeface="Bookman Old Style" panose="02050604050505020204" pitchFamily="18" charset="0"/>
              </a:rPr>
              <a:t>BETWEEN</a:t>
            </a:r>
            <a:r>
              <a:rPr lang="en-US" sz="2000" dirty="0">
                <a:latin typeface="Bookman Old Style" panose="02050604050505020204" pitchFamily="18" charset="0"/>
              </a:rPr>
              <a:t> 2010-06-04 to 2010-03-20.</a:t>
            </a:r>
          </a:p>
          <a:p>
            <a:pPr algn="just">
              <a:spcBef>
                <a:spcPts val="1400"/>
              </a:spcBef>
            </a:pPr>
            <a:r>
              <a:rPr lang="en-US" sz="2000" dirty="0">
                <a:latin typeface="Bookman Old Style" panose="02050604050505020204" pitchFamily="18" charset="0"/>
              </a:rPr>
              <a:t>We applied the </a:t>
            </a:r>
            <a:r>
              <a:rPr lang="en-US" sz="2000" b="1" dirty="0">
                <a:latin typeface="Bookman Old Style" panose="02050604050505020204" pitchFamily="18" charset="0"/>
              </a:rPr>
              <a:t>GROUP BY </a:t>
            </a:r>
            <a:r>
              <a:rPr lang="en-US" sz="2000" dirty="0">
                <a:latin typeface="Bookman Old Style" panose="02050604050505020204" pitchFamily="18" charset="0"/>
              </a:rPr>
              <a:t>clause to group the landing outcomes and the </a:t>
            </a:r>
            <a:r>
              <a:rPr lang="en-US" sz="2000" b="1" dirty="0">
                <a:latin typeface="Bookman Old Style" panose="02050604050505020204" pitchFamily="18" charset="0"/>
              </a:rPr>
              <a:t>ORDER BY </a:t>
            </a:r>
            <a:r>
              <a:rPr lang="en-US" sz="2000" dirty="0">
                <a:latin typeface="Bookman Old Style" panose="02050604050505020204" pitchFamily="18" charset="0"/>
              </a:rPr>
              <a:t>clause to order the grouped landing outcome in descending order.</a:t>
            </a:r>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 xmlns:a16="http://schemas.microsoft.com/office/drawing/2014/main" id="{0AB630D8-82BB-40F8-A239-7FACF3C98F33}"/>
              </a:ext>
            </a:extLst>
          </p:cNvPr>
          <p:cNvPicPr>
            <a:picLocks noChangeAspect="1"/>
          </p:cNvPicPr>
          <p:nvPr/>
        </p:nvPicPr>
        <p:blipFill>
          <a:blip r:embed="rId3"/>
          <a:stretch>
            <a:fillRect/>
          </a:stretch>
        </p:blipFill>
        <p:spPr>
          <a:xfrm>
            <a:off x="5500914" y="1729798"/>
            <a:ext cx="5438249" cy="4295775"/>
          </a:xfrm>
          <a:prstGeom prst="rect">
            <a:avLst/>
          </a:prstGeom>
        </p:spPr>
      </p:pic>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ALL LAUNCH SITES GLOBAL MAP MARKERS</a:t>
            </a:r>
            <a:endParaRPr lang="en-US" dirty="0">
              <a:solidFill>
                <a:srgbClr val="0B49CB"/>
              </a:solidFill>
              <a:latin typeface="Abadi"/>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491040"/>
            <a:ext cx="10304389" cy="4936171"/>
          </a:xfrm>
          <a:prstGeom prst="rect">
            <a:avLst/>
          </a:prstGeom>
        </p:spPr>
      </p:pic>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461443"/>
            <a:ext cx="10289875" cy="4965768"/>
          </a:xfrm>
          <a:prstGeom prst="rect">
            <a:avLst/>
          </a:prstGeom>
        </p:spPr>
      </p:pic>
      <p:sp>
        <p:nvSpPr>
          <p:cNvPr id="6" name="Title 1">
            <a:extLst>
              <a:ext uri="{FF2B5EF4-FFF2-40B4-BE49-F238E27FC236}">
                <a16:creationId xmlns="" xmlns:a16="http://schemas.microsoft.com/office/drawing/2014/main" id="{2E0ECA32-E146-40DA-85CD-9677244BC3EC}"/>
              </a:ext>
            </a:extLst>
          </p:cNvPr>
          <p:cNvSpPr txBox="1">
            <a:spLocks/>
          </p:cNvSpPr>
          <p:nvPr/>
        </p:nvSpPr>
        <p:spPr>
          <a:xfrm>
            <a:off x="657148" y="653517"/>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6"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72" y="1361020"/>
            <a:ext cx="9910877" cy="4865372"/>
          </a:xfrm>
          <a:prstGeom prst="rect">
            <a:avLst/>
          </a:prstGeom>
        </p:spPr>
      </p:pic>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7" name="Title 1">
            <a:extLst>
              <a:ext uri="{FF2B5EF4-FFF2-40B4-BE49-F238E27FC236}">
                <a16:creationId xmlns="" xmlns:a16="http://schemas.microsoft.com/office/drawing/2014/main" id="{9456A072-47A6-4424-9ABE-F398119040DD}"/>
              </a:ext>
            </a:extLst>
          </p:cNvPr>
          <p:cNvSpPr txBox="1">
            <a:spLocks/>
          </p:cNvSpPr>
          <p:nvPr/>
        </p:nvSpPr>
        <p:spPr>
          <a:xfrm>
            <a:off x="581325" y="734346"/>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9" name="Content Placeholder 3">
            <a:extLst>
              <a:ext uri="{FF2B5EF4-FFF2-40B4-BE49-F238E27FC236}">
                <a16:creationId xmlns="" xmlns:a16="http://schemas.microsoft.com/office/drawing/2014/main" id="{6073DE17-0FF5-4595-A4F2-B52421CEC018}"/>
              </a:ext>
            </a:extLst>
          </p:cNvPr>
          <p:cNvPicPr>
            <a:picLocks noChangeAspect="1"/>
          </p:cNvPicPr>
          <p:nvPr/>
        </p:nvPicPr>
        <p:blipFill>
          <a:blip r:embed="rId3"/>
          <a:stretch>
            <a:fillRect/>
          </a:stretch>
        </p:blipFill>
        <p:spPr>
          <a:xfrm>
            <a:off x="581325" y="1454291"/>
            <a:ext cx="10515600" cy="469514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828068" y="1674290"/>
            <a:ext cx="6162337" cy="4343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1800" dirty="0">
                <a:solidFill>
                  <a:schemeClr val="tx1"/>
                </a:solidFill>
                <a:latin typeface="Bookman Old Style" panose="02050604050505020204" pitchFamily="18" charset="0"/>
              </a:rPr>
              <a:t>The aerospace industry features a pronounced cost differential in rocket launches, exemplified by </a:t>
            </a:r>
            <a:r>
              <a:rPr lang="en-US" sz="1800" dirty="0" err="1">
                <a:solidFill>
                  <a:schemeClr val="tx1"/>
                </a:solidFill>
                <a:latin typeface="Bookman Old Style" panose="02050604050505020204" pitchFamily="18" charset="0"/>
              </a:rPr>
              <a:t>SpaceX's</a:t>
            </a:r>
            <a:r>
              <a:rPr lang="en-US" sz="1800" dirty="0">
                <a:solidFill>
                  <a:schemeClr val="tx1"/>
                </a:solidFill>
                <a:latin typeface="Bookman Old Style" panose="02050604050505020204" pitchFamily="18" charset="0"/>
              </a:rPr>
              <a:t> Falcon 9 priced at $62 million, significantly lower than competitors demanding over $165 million. </a:t>
            </a:r>
            <a:endParaRPr lang="en-US" sz="1800" dirty="0">
              <a:solidFill>
                <a:schemeClr val="tx1"/>
              </a:solidFill>
              <a:latin typeface="Bookman Old Style" panose="02050604050505020204" pitchFamily="18" charset="0"/>
            </a:endParaRPr>
          </a:p>
          <a:p>
            <a:pPr marL="0" indent="0" algn="just">
              <a:spcBef>
                <a:spcPts val="1400"/>
              </a:spcBef>
              <a:buNone/>
            </a:pPr>
            <a:r>
              <a:rPr lang="en-US" sz="1800" dirty="0">
                <a:solidFill>
                  <a:schemeClr val="tx1"/>
                </a:solidFill>
                <a:latin typeface="Bookman Old Style" panose="02050604050505020204" pitchFamily="18" charset="0"/>
              </a:rPr>
              <a:t>A </a:t>
            </a:r>
            <a:r>
              <a:rPr lang="en-US" sz="1800" dirty="0">
                <a:solidFill>
                  <a:schemeClr val="tx1"/>
                </a:solidFill>
                <a:latin typeface="Bookman Old Style" panose="02050604050505020204" pitchFamily="18" charset="0"/>
              </a:rPr>
              <a:t>pivotal factor in </a:t>
            </a:r>
            <a:r>
              <a:rPr lang="en-US" sz="1800" dirty="0" err="1">
                <a:solidFill>
                  <a:schemeClr val="tx1"/>
                </a:solidFill>
                <a:latin typeface="Bookman Old Style" panose="02050604050505020204" pitchFamily="18" charset="0"/>
              </a:rPr>
              <a:t>SpaceX's</a:t>
            </a:r>
            <a:r>
              <a:rPr lang="en-US" sz="1800" dirty="0">
                <a:solidFill>
                  <a:schemeClr val="tx1"/>
                </a:solidFill>
                <a:latin typeface="Bookman Old Style" panose="02050604050505020204" pitchFamily="18" charset="0"/>
              </a:rPr>
              <a:t> cost-effectiveness is its groundbreaking approach to reuse the Falcon 9's first stage. Accurate prediction of the first stage's successful landing is instrumental in determining the overall launch cost. This insight holds strategic significance for companies competing against </a:t>
            </a:r>
            <a:r>
              <a:rPr lang="en-US" sz="1800" dirty="0" err="1">
                <a:solidFill>
                  <a:schemeClr val="tx1"/>
                </a:solidFill>
                <a:latin typeface="Bookman Old Style" panose="02050604050505020204" pitchFamily="18" charset="0"/>
              </a:rPr>
              <a:t>SpaceX</a:t>
            </a:r>
            <a:r>
              <a:rPr lang="en-US" sz="1800" dirty="0">
                <a:solidFill>
                  <a:schemeClr val="tx1"/>
                </a:solidFill>
                <a:latin typeface="Bookman Old Style" panose="02050604050505020204" pitchFamily="18" charset="0"/>
              </a:rPr>
              <a:t> for rocket launch contracts, allowing them to position strategically and enhance decision-making. Understanding the cost-saving potential of first-stage reusability not only deepens financial comprehension but also provides a crucial competitive edge in a sector emphasizing innovation and efficiency.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1674290"/>
            <a:ext cx="4119182" cy="3581287"/>
          </a:xfrm>
          <a:prstGeom prst="rect">
            <a:avLst/>
          </a:prstGeom>
        </p:spPr>
      </p:pic>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6" name="Title 1">
            <a:extLst>
              <a:ext uri="{FF2B5EF4-FFF2-40B4-BE49-F238E27FC236}">
                <a16:creationId xmlns="" xmlns:a16="http://schemas.microsoft.com/office/drawing/2014/main" id="{B13EB6D9-4C4B-45DF-8FAE-DB400E38C812}"/>
              </a:ext>
            </a:extLst>
          </p:cNvPr>
          <p:cNvSpPr txBox="1">
            <a:spLocks/>
          </p:cNvSpPr>
          <p:nvPr/>
        </p:nvSpPr>
        <p:spPr>
          <a:xfrm>
            <a:off x="734027" y="648690"/>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7" name="Content Placeholder 3">
            <a:extLst>
              <a:ext uri="{FF2B5EF4-FFF2-40B4-BE49-F238E27FC236}">
                <a16:creationId xmlns="" xmlns:a16="http://schemas.microsoft.com/office/drawing/2014/main" id="{6C2AB105-08B3-4384-941B-B102B9F85DF4}"/>
              </a:ext>
            </a:extLst>
          </p:cNvPr>
          <p:cNvPicPr>
            <a:picLocks noChangeAspect="1"/>
          </p:cNvPicPr>
          <p:nvPr/>
        </p:nvPicPr>
        <p:blipFill>
          <a:blip r:embed="rId3"/>
          <a:stretch>
            <a:fillRect/>
          </a:stretch>
        </p:blipFill>
        <p:spPr>
          <a:xfrm>
            <a:off x="2076792"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6" name="Title 1">
            <a:extLst>
              <a:ext uri="{FF2B5EF4-FFF2-40B4-BE49-F238E27FC236}">
                <a16:creationId xmlns=""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7" name="Content Placeholder 3" descr="Graphical user interface, application&#10;&#10;Description automatically generated">
            <a:extLst>
              <a:ext uri="{FF2B5EF4-FFF2-40B4-BE49-F238E27FC236}">
                <a16:creationId xmlns="" xmlns:a16="http://schemas.microsoft.com/office/drawing/2014/main" id="{E7D9358F-78D4-4E85-84A7-02D5123A0571}"/>
              </a:ext>
            </a:extLst>
          </p:cNvPr>
          <p:cNvPicPr>
            <a:picLocks noChangeAspect="1"/>
          </p:cNvPicPr>
          <p:nvPr/>
        </p:nvPicPr>
        <p:blipFill>
          <a:blip r:embed="rId3"/>
          <a:stretch>
            <a:fillRect/>
          </a:stretch>
        </p:blipFill>
        <p:spPr>
          <a:xfrm>
            <a:off x="838198" y="1625310"/>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203200" y="1393370"/>
            <a:ext cx="4754487" cy="3811588"/>
          </a:xfrm>
          <a:prstGeom prst="rect">
            <a:avLst/>
          </a:prstGeom>
        </p:spPr>
        <p:txBody>
          <a:bodyPr vert="horz" lIns="91440" tIns="45720" rIns="91440" bIns="45720" rtlCol="0" anchor="t">
            <a:normAutofit/>
          </a:bodyPr>
          <a:lstStyle/>
          <a:p>
            <a:pPr algn="just">
              <a:lnSpc>
                <a:spcPct val="100000"/>
              </a:lnSpc>
              <a:spcBef>
                <a:spcPts val="1400"/>
              </a:spcBef>
            </a:pPr>
            <a:r>
              <a:rPr lang="en-US" sz="1800" dirty="0" smtClean="0">
                <a:solidFill>
                  <a:schemeClr val="accent3">
                    <a:lumMod val="25000"/>
                  </a:schemeClr>
                </a:solidFill>
                <a:latin typeface="Bookman Old Style" panose="02050604050505020204" pitchFamily="18" charset="0"/>
              </a:rPr>
              <a:t>The K-Nearest Neighbors model performed best on the test data. </a:t>
            </a:r>
            <a:endParaRPr lang="en-US" sz="1800" dirty="0">
              <a:solidFill>
                <a:schemeClr val="accent3">
                  <a:lumMod val="25000"/>
                </a:schemeClr>
              </a:solidFill>
              <a:latin typeface="Bookman Old Style" panose="02050604050505020204" pitchFamily="18" charset="0"/>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1210" y="1393370"/>
            <a:ext cx="5994401" cy="463220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4331" y="1473994"/>
            <a:ext cx="5931006" cy="5069331"/>
          </a:xfrm>
          <a:prstGeom prst="rect">
            <a:avLst/>
          </a:prstGeom>
        </p:spPr>
      </p:pic>
      <p:sp>
        <p:nvSpPr>
          <p:cNvPr id="7" name="TextBox 6"/>
          <p:cNvSpPr txBox="1"/>
          <p:nvPr/>
        </p:nvSpPr>
        <p:spPr>
          <a:xfrm>
            <a:off x="683679" y="1453017"/>
            <a:ext cx="3705760" cy="5909310"/>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Bookman Old Style" panose="02050604050505020204" pitchFamily="18" charset="0"/>
              </a:rPr>
              <a:t>Accuracy</a:t>
            </a:r>
            <a:r>
              <a:rPr lang="en-US" dirty="0" smtClean="0">
                <a:latin typeface="Bookman Old Style" panose="02050604050505020204" pitchFamily="18" charset="0"/>
              </a:rPr>
              <a:t>: </a:t>
            </a:r>
            <a:r>
              <a:rPr lang="en-US" dirty="0">
                <a:latin typeface="Bookman Old Style" panose="02050604050505020204" pitchFamily="18" charset="0"/>
              </a:rPr>
              <a:t>83.3</a:t>
            </a:r>
            <a:r>
              <a:rPr lang="en-US" dirty="0" smtClean="0">
                <a:latin typeface="Bookman Old Style" panose="02050604050505020204" pitchFamily="18" charset="0"/>
              </a:rPr>
              <a:t>%; </a:t>
            </a:r>
            <a:r>
              <a:rPr lang="en-US" dirty="0">
                <a:latin typeface="Bookman Old Style" panose="02050604050505020204" pitchFamily="18" charset="0"/>
              </a:rPr>
              <a:t>This signifies a good overall performance, correctly classifying over 80% of the cases.</a:t>
            </a:r>
          </a:p>
          <a:p>
            <a:pPr marL="285750" indent="-285750" algn="just">
              <a:buFont typeface="Arial" panose="020B0604020202020204" pitchFamily="34" charset="0"/>
              <a:buChar char="•"/>
            </a:pPr>
            <a:r>
              <a:rPr lang="en-US" dirty="0">
                <a:latin typeface="Bookman Old Style" panose="02050604050505020204" pitchFamily="18" charset="0"/>
              </a:rPr>
              <a:t>Precision: </a:t>
            </a:r>
            <a:r>
              <a:rPr lang="en-US" dirty="0" smtClean="0">
                <a:latin typeface="Bookman Old Style" panose="02050604050505020204" pitchFamily="18" charset="0"/>
              </a:rPr>
              <a:t> </a:t>
            </a:r>
            <a:r>
              <a:rPr lang="en-US" dirty="0">
                <a:latin typeface="Bookman Old Style" panose="02050604050505020204" pitchFamily="18" charset="0"/>
              </a:rPr>
              <a:t>= </a:t>
            </a:r>
            <a:r>
              <a:rPr lang="en-US" dirty="0" smtClean="0">
                <a:latin typeface="Bookman Old Style" panose="02050604050505020204" pitchFamily="18" charset="0"/>
              </a:rPr>
              <a:t>80%; This </a:t>
            </a:r>
            <a:r>
              <a:rPr lang="en-US" dirty="0">
                <a:latin typeface="Bookman Old Style" panose="02050604050505020204" pitchFamily="18" charset="0"/>
              </a:rPr>
              <a:t>means that 80% of the predicted positives were actually positive, indicating good model precision for the positive class</a:t>
            </a:r>
            <a:r>
              <a:rPr lang="en-US" dirty="0" smtClean="0">
                <a:latin typeface="Bookman Old Style" panose="02050604050505020204" pitchFamily="18" charset="0"/>
              </a:rPr>
              <a:t>.</a:t>
            </a:r>
          </a:p>
          <a:p>
            <a:pPr marL="285750" indent="-285750" algn="just">
              <a:buFont typeface="Arial" panose="020B0604020202020204" pitchFamily="34" charset="0"/>
              <a:buChar char="•"/>
            </a:pPr>
            <a:r>
              <a:rPr lang="en-US" dirty="0">
                <a:latin typeface="Bookman Old Style" panose="02050604050505020204" pitchFamily="18" charset="0"/>
              </a:rPr>
              <a:t>Recall (Sensitivity): </a:t>
            </a:r>
            <a:r>
              <a:rPr lang="en-US" dirty="0" smtClean="0">
                <a:latin typeface="Bookman Old Style" panose="02050604050505020204" pitchFamily="18" charset="0"/>
              </a:rPr>
              <a:t>100%; This </a:t>
            </a:r>
            <a:r>
              <a:rPr lang="en-US" dirty="0">
                <a:latin typeface="Bookman Old Style" panose="02050604050505020204" pitchFamily="18" charset="0"/>
              </a:rPr>
              <a:t>indicates perfect recall for the positive class, meaning the model identified all true positives without missing any.</a:t>
            </a:r>
          </a:p>
          <a:p>
            <a:endParaRPr lang="en-US" dirty="0"/>
          </a:p>
          <a:p>
            <a:endParaRPr lang="en-US" dirty="0" smtClean="0"/>
          </a:p>
          <a:p>
            <a:endParaRPr lang="en-US"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gn="just">
              <a:lnSpc>
                <a:spcPct val="100000"/>
              </a:lnSpc>
              <a:spcBef>
                <a:spcPts val="1400"/>
              </a:spcBef>
            </a:pPr>
            <a:r>
              <a:rPr lang="en-US" sz="1800" dirty="0">
                <a:latin typeface="Bookman Old Style" panose="02050604050505020204" pitchFamily="18" charset="0"/>
              </a:rPr>
              <a:t>The launch site known as </a:t>
            </a:r>
            <a:r>
              <a:rPr lang="en-US" sz="1800" dirty="0" smtClean="0">
                <a:latin typeface="Bookman Old Style" panose="02050604050505020204" pitchFamily="18" charset="0"/>
              </a:rPr>
              <a:t>“KSC LC-39A" </a:t>
            </a:r>
            <a:r>
              <a:rPr lang="en-US" sz="1800" dirty="0">
                <a:latin typeface="Bookman Old Style" panose="02050604050505020204" pitchFamily="18" charset="0"/>
              </a:rPr>
              <a:t>boasts a commendable track record of successful launches, making it a reliable indicator of whether a Falcon will land successfully</a:t>
            </a:r>
            <a:r>
              <a:rPr lang="en-US" sz="1800" dirty="0" smtClean="0">
                <a:latin typeface="Bookman Old Style" panose="02050604050505020204" pitchFamily="18" charset="0"/>
              </a:rPr>
              <a:t>.</a:t>
            </a:r>
          </a:p>
          <a:p>
            <a:pPr algn="just">
              <a:lnSpc>
                <a:spcPct val="100000"/>
              </a:lnSpc>
              <a:spcBef>
                <a:spcPts val="1400"/>
              </a:spcBef>
            </a:pPr>
            <a:r>
              <a:rPr lang="en-US" sz="1800" dirty="0">
                <a:latin typeface="Bookman Old Style" panose="02050604050505020204" pitchFamily="18" charset="0"/>
              </a:rPr>
              <a:t>The launch site referred to as "KSC LC 39A" is a reliable predictor of a Falcon's successful landing, particularly when the payload mass is below 5000kg</a:t>
            </a:r>
            <a:r>
              <a:rPr lang="en-US" sz="1800" dirty="0" smtClean="0">
                <a:latin typeface="Bookman Old Style" panose="02050604050505020204" pitchFamily="18" charset="0"/>
              </a:rPr>
              <a:t>.</a:t>
            </a:r>
          </a:p>
          <a:p>
            <a:pPr algn="just">
              <a:lnSpc>
                <a:spcPct val="100000"/>
              </a:lnSpc>
              <a:spcBef>
                <a:spcPts val="1400"/>
              </a:spcBef>
            </a:pPr>
            <a:r>
              <a:rPr lang="en-US" sz="1800" dirty="0" smtClean="0">
                <a:latin typeface="Bookman Old Style" panose="02050604050505020204" pitchFamily="18" charset="0"/>
              </a:rPr>
              <a:t>The orbits </a:t>
            </a:r>
            <a:r>
              <a:rPr lang="en-US" sz="1800" dirty="0">
                <a:latin typeface="Bookman Old Style" panose="02050604050505020204" pitchFamily="18" charset="0"/>
              </a:rPr>
              <a:t>labeled "ES-L1," "GEO," "HEO," "SSO," and "VLEO" exhibit a high success rate, making them reliable indicators of whether a Falcon will land </a:t>
            </a:r>
            <a:r>
              <a:rPr lang="en-US" sz="1800" dirty="0" smtClean="0">
                <a:latin typeface="Bookman Old Style" panose="02050604050505020204" pitchFamily="18" charset="0"/>
              </a:rPr>
              <a:t>successfully</a:t>
            </a:r>
          </a:p>
          <a:p>
            <a:pPr algn="just">
              <a:lnSpc>
                <a:spcPct val="100000"/>
              </a:lnSpc>
              <a:spcBef>
                <a:spcPts val="1400"/>
              </a:spcBef>
            </a:pPr>
            <a:r>
              <a:rPr lang="en-US" sz="1800" dirty="0">
                <a:latin typeface="Bookman Old Style" panose="02050604050505020204" pitchFamily="18" charset="0"/>
              </a:rPr>
              <a:t>The Falcon demonstrates a notably high success rate when handling a lightweight payload, establishing it as a reliable indicator for predicting a successful landing.</a:t>
            </a:r>
            <a:endParaRPr lang="en-US" sz="1800" dirty="0" smtClean="0">
              <a:solidFill>
                <a:schemeClr val="accent3">
                  <a:lumMod val="25000"/>
                </a:schemeClr>
              </a:solidFill>
              <a:latin typeface="Bookman Old Style" panose="02050604050505020204" pitchFamily="18" charset="0"/>
            </a:endParaRPr>
          </a:p>
          <a:p>
            <a:pPr algn="just">
              <a:lnSpc>
                <a:spcPct val="100000"/>
              </a:lnSpc>
              <a:spcBef>
                <a:spcPts val="1400"/>
              </a:spcBef>
            </a:pPr>
            <a:r>
              <a:rPr lang="en-US" sz="1800" dirty="0" smtClean="0">
                <a:solidFill>
                  <a:schemeClr val="accent3">
                    <a:lumMod val="25000"/>
                  </a:schemeClr>
                </a:solidFill>
                <a:latin typeface="Bookman Old Style" panose="02050604050505020204" pitchFamily="18" charset="0"/>
              </a:rPr>
              <a:t>We </a:t>
            </a:r>
            <a:r>
              <a:rPr lang="en-US" sz="1800" dirty="0">
                <a:solidFill>
                  <a:schemeClr val="accent3">
                    <a:lumMod val="25000"/>
                  </a:schemeClr>
                </a:solidFill>
                <a:latin typeface="Bookman Old Style" panose="02050604050505020204" pitchFamily="18" charset="0"/>
              </a:rPr>
              <a:t>successfully developed a machine learning model for classification that can predict whether a Falcon will land with an accuracy approaching 85</a:t>
            </a:r>
            <a:r>
              <a:rPr lang="en-US" sz="1800" dirty="0" smtClean="0">
                <a:solidFill>
                  <a:schemeClr val="accent3">
                    <a:lumMod val="25000"/>
                  </a:schemeClr>
                </a:solidFill>
                <a:latin typeface="Bookman Old Style" panose="02050604050505020204" pitchFamily="18" charset="0"/>
              </a:rPr>
              <a:t>%.</a:t>
            </a:r>
          </a:p>
          <a:p>
            <a:pPr>
              <a:lnSpc>
                <a:spcPct val="100000"/>
              </a:lnSpc>
              <a:spcBef>
                <a:spcPts val="1400"/>
              </a:spcBef>
            </a:pPr>
            <a:endParaRPr lang="en-US" sz="1800" dirty="0">
              <a:solidFill>
                <a:schemeClr val="accent3">
                  <a:lumMod val="25000"/>
                </a:schemeClr>
              </a:solidFill>
              <a:latin typeface="Bookman Old Style" panose="02050604050505020204" pitchFamily="18"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https://github.com/Moyosore121/IBM-DATA-SCIENCE-CAPSTONE-PROJECT-/</a:t>
            </a:r>
            <a:r>
              <a:rPr lang="en-US" sz="2200" dirty="0" smtClean="0">
                <a:solidFill>
                  <a:schemeClr val="accent3">
                    <a:lumMod val="25000"/>
                  </a:schemeClr>
                </a:solidFill>
                <a:latin typeface="Abadi" panose="020B0604020104020204" pitchFamily="34" charset="0"/>
                <a:hlinkClick r:id="rId4"/>
              </a:rPr>
              <a:t>blob/main/Spacex.csv</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https://github.com/Moyosore121/IBM-DATA-SCIENCE-CAPSTONE-PROJECT-/</a:t>
            </a:r>
            <a:r>
              <a:rPr lang="en-US" sz="2200" dirty="0" smtClean="0">
                <a:solidFill>
                  <a:schemeClr val="accent3">
                    <a:lumMod val="25000"/>
                  </a:schemeClr>
                </a:solidFill>
                <a:latin typeface="Abadi" panose="020B0604020104020204" pitchFamily="34" charset="0"/>
                <a:hlinkClick r:id="rId5"/>
              </a:rPr>
              <a:t>blob/main/dataset_part_1.csv</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6"/>
              </a:rPr>
              <a:t>https://github.com/Moyosore121/IBM-DATA-SCIENCE-CAPSTONE-PROJECT-/</a:t>
            </a:r>
            <a:r>
              <a:rPr lang="en-US" sz="2200" dirty="0" smtClean="0">
                <a:solidFill>
                  <a:schemeClr val="accent3">
                    <a:lumMod val="25000"/>
                  </a:schemeClr>
                </a:solidFill>
                <a:latin typeface="Abadi" panose="020B0604020104020204" pitchFamily="34" charset="0"/>
                <a:hlinkClick r:id="rId6"/>
              </a:rPr>
              <a:t>blob/main/dataset_part_2.csv</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https://github.com/Moyosore121/IBM-DATA-SCIENCE-CAPSTONE-PROJECT-/</a:t>
            </a:r>
            <a:r>
              <a:rPr lang="en-US" sz="2200" dirty="0" smtClean="0">
                <a:solidFill>
                  <a:schemeClr val="accent3">
                    <a:lumMod val="25000"/>
                  </a:schemeClr>
                </a:solidFill>
                <a:latin typeface="Abadi" panose="020B0604020104020204" pitchFamily="34" charset="0"/>
                <a:hlinkClick r:id="rId4"/>
              </a:rPr>
              <a:t>blob/main/Spacex.csv</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Bookman Old Style" panose="02050604050505020204" pitchFamily="18" charset="0"/>
              </a:rPr>
              <a:t>Data collection methodology:</a:t>
            </a:r>
          </a:p>
          <a:p>
            <a:pPr lvl="1">
              <a:lnSpc>
                <a:spcPct val="120000"/>
              </a:lnSpc>
              <a:spcBef>
                <a:spcPts val="1400"/>
              </a:spcBef>
            </a:pPr>
            <a:r>
              <a:rPr lang="en-US" sz="8000" dirty="0">
                <a:solidFill>
                  <a:schemeClr val="bg2">
                    <a:lumMod val="50000"/>
                  </a:schemeClr>
                </a:solidFill>
                <a:latin typeface="Bookman Old Style" panose="02050604050505020204" pitchFamily="18" charset="0"/>
              </a:rPr>
              <a:t>Data was collected using </a:t>
            </a:r>
            <a:r>
              <a:rPr lang="en-US" sz="8000" dirty="0" err="1">
                <a:solidFill>
                  <a:schemeClr val="bg2">
                    <a:lumMod val="50000"/>
                  </a:schemeClr>
                </a:solidFill>
                <a:latin typeface="Bookman Old Style" panose="02050604050505020204" pitchFamily="18" charset="0"/>
              </a:rPr>
              <a:t>SpaceX</a:t>
            </a:r>
            <a:r>
              <a:rPr lang="en-US" sz="8000" dirty="0">
                <a:solidFill>
                  <a:schemeClr val="bg2">
                    <a:lumMod val="50000"/>
                  </a:schemeClr>
                </a:solidFill>
                <a:latin typeface="Bookman Old Style" panose="02050604050505020204" pitchFamily="18" charset="0"/>
              </a:rPr>
              <a:t> API and web scraping from Wikipedia.  </a:t>
            </a:r>
          </a:p>
          <a:p>
            <a:pPr>
              <a:lnSpc>
                <a:spcPct val="120000"/>
              </a:lnSpc>
              <a:spcBef>
                <a:spcPts val="1400"/>
              </a:spcBef>
            </a:pPr>
            <a:r>
              <a:rPr lang="en-US" sz="8000" dirty="0">
                <a:solidFill>
                  <a:schemeClr val="accent3">
                    <a:lumMod val="25000"/>
                  </a:schemeClr>
                </a:solidFill>
                <a:latin typeface="Bookman Old Style" panose="02050604050505020204" pitchFamily="18" charset="0"/>
              </a:rPr>
              <a:t>Perform data </a:t>
            </a:r>
            <a:r>
              <a:rPr lang="en-US" sz="8000" dirty="0" smtClean="0">
                <a:solidFill>
                  <a:schemeClr val="accent3">
                    <a:lumMod val="25000"/>
                  </a:schemeClr>
                </a:solidFill>
                <a:latin typeface="Bookman Old Style" panose="02050604050505020204" pitchFamily="18" charset="0"/>
              </a:rPr>
              <a:t>wrangling</a:t>
            </a:r>
          </a:p>
          <a:p>
            <a:pPr marL="0" indent="0">
              <a:lnSpc>
                <a:spcPct val="120000"/>
              </a:lnSpc>
              <a:spcBef>
                <a:spcPts val="1400"/>
              </a:spcBef>
              <a:buNone/>
            </a:pPr>
            <a:r>
              <a:rPr lang="en-US" sz="8000" dirty="0">
                <a:solidFill>
                  <a:schemeClr val="accent3">
                    <a:lumMod val="25000"/>
                  </a:schemeClr>
                </a:solidFill>
                <a:latin typeface="Bookman Old Style" panose="02050604050505020204" pitchFamily="18" charset="0"/>
              </a:rPr>
              <a:t>	</a:t>
            </a:r>
            <a:r>
              <a:rPr lang="en-US" sz="8000" dirty="0" smtClean="0">
                <a:solidFill>
                  <a:schemeClr val="bg2">
                    <a:lumMod val="50000"/>
                  </a:schemeClr>
                </a:solidFill>
                <a:latin typeface="Bookman Old Style" panose="02050604050505020204" pitchFamily="18" charset="0"/>
              </a:rPr>
              <a:t>One-hot </a:t>
            </a:r>
            <a:r>
              <a:rPr lang="en-US" sz="8000" dirty="0">
                <a:solidFill>
                  <a:schemeClr val="bg2">
                    <a:lumMod val="50000"/>
                  </a:schemeClr>
                </a:solidFill>
                <a:latin typeface="Bookman Old Style" panose="02050604050505020204" pitchFamily="18" charset="0"/>
              </a:rPr>
              <a:t>encoding was applied to categorical </a:t>
            </a:r>
            <a:r>
              <a:rPr lang="en-US" sz="8000" dirty="0" smtClean="0">
                <a:solidFill>
                  <a:schemeClr val="bg2">
                    <a:lumMod val="50000"/>
                  </a:schemeClr>
                </a:solidFill>
                <a:latin typeface="Bookman Old Style" panose="02050604050505020204" pitchFamily="18" charset="0"/>
              </a:rPr>
              <a:t>features</a:t>
            </a:r>
          </a:p>
          <a:p>
            <a:pPr marL="0" lvl="1" indent="0">
              <a:lnSpc>
                <a:spcPct val="120000"/>
              </a:lnSpc>
              <a:spcBef>
                <a:spcPts val="1400"/>
              </a:spcBef>
              <a:buNone/>
            </a:pPr>
            <a:r>
              <a:rPr lang="en-US" sz="8000" dirty="0">
                <a:solidFill>
                  <a:schemeClr val="bg2">
                    <a:lumMod val="50000"/>
                  </a:schemeClr>
                </a:solidFill>
                <a:latin typeface="Bookman Old Style" panose="02050604050505020204" pitchFamily="18" charset="0"/>
              </a:rPr>
              <a:t>	</a:t>
            </a:r>
            <a:r>
              <a:rPr lang="en-US" sz="8000" dirty="0" smtClean="0">
                <a:solidFill>
                  <a:schemeClr val="bg2">
                    <a:lumMod val="50000"/>
                  </a:schemeClr>
                </a:solidFill>
                <a:latin typeface="Bookman Old Style" panose="02050604050505020204" pitchFamily="18" charset="0"/>
              </a:rPr>
              <a:t>The class label was encoded into numerical feature </a:t>
            </a:r>
            <a:endParaRPr lang="en-US" sz="8000" dirty="0">
              <a:solidFill>
                <a:schemeClr val="accent3">
                  <a:lumMod val="25000"/>
                </a:schemeClr>
              </a:solidFill>
              <a:latin typeface="Bookman Old Style" panose="02050604050505020204" pitchFamily="18" charset="0"/>
            </a:endParaRPr>
          </a:p>
          <a:p>
            <a:pPr>
              <a:lnSpc>
                <a:spcPct val="120000"/>
              </a:lnSpc>
              <a:spcBef>
                <a:spcPts val="1400"/>
              </a:spcBef>
            </a:pPr>
            <a:r>
              <a:rPr lang="en-US" sz="8000" dirty="0" smtClean="0">
                <a:solidFill>
                  <a:schemeClr val="accent3">
                    <a:lumMod val="25000"/>
                  </a:schemeClr>
                </a:solidFill>
                <a:latin typeface="Bookman Old Style" panose="02050604050505020204" pitchFamily="18" charset="0"/>
              </a:rPr>
              <a:t>Perform </a:t>
            </a:r>
            <a:r>
              <a:rPr lang="en-US" sz="8000" dirty="0">
                <a:solidFill>
                  <a:schemeClr val="accent3">
                    <a:lumMod val="25000"/>
                  </a:schemeClr>
                </a:solidFill>
                <a:latin typeface="Bookman Old Style" panose="02050604050505020204" pitchFamily="18" charset="0"/>
              </a:rPr>
              <a:t>exploratory data analysis (EDA) using visualization and SQL</a:t>
            </a:r>
          </a:p>
          <a:p>
            <a:pPr>
              <a:lnSpc>
                <a:spcPct val="120000"/>
              </a:lnSpc>
              <a:spcBef>
                <a:spcPts val="1400"/>
              </a:spcBef>
            </a:pPr>
            <a:r>
              <a:rPr lang="en-US" sz="8000" dirty="0">
                <a:solidFill>
                  <a:schemeClr val="accent3">
                    <a:lumMod val="25000"/>
                  </a:schemeClr>
                </a:solidFill>
                <a:latin typeface="Bookman Old Style" panose="02050604050505020204" pitchFamily="18" charset="0"/>
              </a:rPr>
              <a:t>Perform interactive visual analytics using Folium and </a:t>
            </a:r>
            <a:r>
              <a:rPr lang="en-US" sz="8000" dirty="0" err="1">
                <a:solidFill>
                  <a:schemeClr val="accent3">
                    <a:lumMod val="25000"/>
                  </a:schemeClr>
                </a:solidFill>
                <a:latin typeface="Bookman Old Style" panose="02050604050505020204" pitchFamily="18" charset="0"/>
              </a:rPr>
              <a:t>Plotly</a:t>
            </a:r>
            <a:r>
              <a:rPr lang="en-US" sz="8000" dirty="0">
                <a:solidFill>
                  <a:schemeClr val="accent3">
                    <a:lumMod val="25000"/>
                  </a:schemeClr>
                </a:solidFill>
                <a:latin typeface="Bookman Old Style" panose="02050604050505020204" pitchFamily="18" charset="0"/>
              </a:rPr>
              <a:t> Dash</a:t>
            </a:r>
          </a:p>
          <a:p>
            <a:pPr>
              <a:lnSpc>
                <a:spcPct val="120000"/>
              </a:lnSpc>
              <a:spcBef>
                <a:spcPts val="1400"/>
              </a:spcBef>
            </a:pPr>
            <a:r>
              <a:rPr lang="en-US" sz="8000" dirty="0">
                <a:solidFill>
                  <a:schemeClr val="accent3">
                    <a:lumMod val="25000"/>
                  </a:schemeClr>
                </a:solidFill>
                <a:latin typeface="Bookman Old Style" panose="02050604050505020204" pitchFamily="18" charset="0"/>
              </a:rPr>
              <a:t>Perform predictive analysis using classification models</a:t>
            </a:r>
          </a:p>
          <a:p>
            <a:pPr lvl="1">
              <a:lnSpc>
                <a:spcPct val="120000"/>
              </a:lnSpc>
              <a:spcBef>
                <a:spcPts val="1400"/>
              </a:spcBef>
            </a:pPr>
            <a:r>
              <a:rPr lang="en-US" sz="8000" dirty="0" smtClean="0">
                <a:solidFill>
                  <a:schemeClr val="bg2">
                    <a:lumMod val="50000"/>
                  </a:schemeClr>
                </a:solidFill>
                <a:latin typeface="Bookman Old Style" panose="02050604050505020204" pitchFamily="18" charset="0"/>
              </a:rPr>
              <a:t>Build a Machine Learning Models to predict if the first stage lands successfully </a:t>
            </a:r>
            <a:endParaRPr lang="en-US" sz="8000" dirty="0">
              <a:solidFill>
                <a:schemeClr val="bg2">
                  <a:lumMod val="50000"/>
                </a:schemeClr>
              </a:solidFill>
              <a:latin typeface="Bookman Old Style" panose="02050604050505020204" pitchFamily="18" charset="0"/>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2" y="1582212"/>
            <a:ext cx="6635130" cy="4844999"/>
          </a:xfrm>
          <a:prstGeom prst="rect">
            <a:avLst/>
          </a:prstGeom>
        </p:spPr>
        <p:txBody>
          <a:bodyPr/>
          <a:lstStyle/>
          <a:p>
            <a:pPr marL="0" indent="0" algn="just">
              <a:lnSpc>
                <a:spcPct val="100000"/>
              </a:lnSpc>
              <a:spcBef>
                <a:spcPts val="1400"/>
              </a:spcBef>
              <a:buNone/>
            </a:pPr>
            <a:r>
              <a:rPr lang="en-US" sz="2000" dirty="0" smtClean="0">
                <a:solidFill>
                  <a:schemeClr val="accent3">
                    <a:lumMod val="25000"/>
                  </a:schemeClr>
                </a:solidFill>
                <a:latin typeface="Bookman Old Style" panose="02050604050505020204" pitchFamily="18" charset="0"/>
              </a:rPr>
              <a:t>The analysis utilized data obtained through various collection methods. Initial data collection involved making GET requests to the Space X API, followed by decoding the responses into JSON files. Subsequently, these JSON files were transformed into a pandas data frame. The dataset was then filtered to exclusively include Falcon 9 launches. Once the data was filtered, we proceeded to clean it by identifying and replacing missing values.</a:t>
            </a:r>
          </a:p>
          <a:p>
            <a:pPr marL="0" indent="0" algn="just">
              <a:lnSpc>
                <a:spcPct val="100000"/>
              </a:lnSpc>
              <a:spcBef>
                <a:spcPts val="1400"/>
              </a:spcBef>
              <a:buNone/>
            </a:pPr>
            <a:r>
              <a:rPr lang="en-US" sz="2000" dirty="0" smtClean="0">
                <a:latin typeface="Bookman Old Style" panose="02050604050505020204" pitchFamily="18" charset="0"/>
              </a:rPr>
              <a:t>Additionally, we conducted web scraping on Wikipedia using Beautiful Soup specifically for Falcon 9 launches. A data frame was created by parsing the HTML tables obtained through this web scraping process</a:t>
            </a:r>
            <a:r>
              <a:rPr lang="en-US" sz="2400" dirty="0" smtClean="0">
                <a:latin typeface="Bookman Old Style" panose="02050604050505020204" pitchFamily="18" charset="0"/>
              </a:rPr>
              <a:t>.</a:t>
            </a:r>
            <a:endParaRPr lang="en-US" sz="2200" dirty="0" smtClean="0">
              <a:solidFill>
                <a:schemeClr val="accent3">
                  <a:lumMod val="25000"/>
                </a:schemeClr>
              </a:solidFill>
              <a:latin typeface="Bookman Old Style" panose="02050604050505020204" pitchFamily="18" charset="0"/>
            </a:endParaRPr>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0475" y="1582212"/>
            <a:ext cx="4156804" cy="3964149"/>
          </a:xfrm>
          <a:prstGeom prst="rect">
            <a:avLst/>
          </a:prstGeom>
        </p:spPr>
      </p:pic>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5929197" cy="4225925"/>
          </a:xfrm>
          <a:prstGeom prst="rect">
            <a:avLst/>
          </a:prstGeom>
        </p:spPr>
        <p:txBody>
          <a:bodyPr vert="horz" lIns="91440" tIns="45720" rIns="91440" bIns="45720" rtlCol="0" anchor="t">
            <a:normAutofit/>
          </a:bodyPr>
          <a:lstStyle/>
          <a:p>
            <a:pPr algn="just">
              <a:lnSpc>
                <a:spcPct val="100000"/>
              </a:lnSpc>
              <a:spcBef>
                <a:spcPts val="1400"/>
              </a:spcBef>
            </a:pPr>
            <a:r>
              <a:rPr lang="en-US" sz="2000" dirty="0">
                <a:solidFill>
                  <a:schemeClr val="accent3">
                    <a:lumMod val="25000"/>
                  </a:schemeClr>
                </a:solidFill>
                <a:latin typeface="Bookman Old Style" panose="02050604050505020204" pitchFamily="18" charset="0"/>
              </a:rPr>
              <a:t>We obtained the necessary data for the analysis by employing the GET request method through the Space X API. Subsequently, we engaged in data wrangling and formatting to prepare the data for the analysis.</a:t>
            </a:r>
          </a:p>
          <a:p>
            <a:pPr>
              <a:lnSpc>
                <a:spcPct val="100000"/>
              </a:lnSpc>
              <a:spcBef>
                <a:spcPts val="1400"/>
              </a:spcBef>
            </a:pPr>
            <a:r>
              <a:rPr lang="en-US" sz="2000" dirty="0" smtClean="0">
                <a:solidFill>
                  <a:schemeClr val="accent3">
                    <a:lumMod val="25000"/>
                  </a:schemeClr>
                </a:solidFill>
                <a:latin typeface="Bookman Old Style" panose="02050604050505020204" pitchFamily="18" charset="0"/>
              </a:rPr>
              <a:t>The Link to the notebook is</a:t>
            </a:r>
            <a:r>
              <a:rPr lang="en-US" sz="2000" dirty="0">
                <a:solidFill>
                  <a:schemeClr val="accent3">
                    <a:lumMod val="25000"/>
                  </a:schemeClr>
                </a:solidFill>
                <a:latin typeface="Bookman Old Style" panose="02050604050505020204" pitchFamily="18" charset="0"/>
              </a:rPr>
              <a:t>; </a:t>
            </a:r>
            <a:r>
              <a:rPr lang="en-US" sz="2000" dirty="0">
                <a:solidFill>
                  <a:schemeClr val="accent3">
                    <a:lumMod val="25000"/>
                  </a:schemeClr>
                </a:solidFill>
                <a:latin typeface="Bookman Old Style" panose="02050604050505020204" pitchFamily="18" charset="0"/>
                <a:hlinkClick r:id="rId4"/>
              </a:rPr>
              <a:t>https://github.com/Moyosore121/IBM-DATA-SCIENCE-CAPSTONE-PROJECT-/</a:t>
            </a:r>
            <a:r>
              <a:rPr lang="en-US" sz="2000" dirty="0" smtClean="0">
                <a:solidFill>
                  <a:schemeClr val="accent3">
                    <a:lumMod val="25000"/>
                  </a:schemeClr>
                </a:solidFill>
                <a:latin typeface="Bookman Old Style" panose="02050604050505020204" pitchFamily="18" charset="0"/>
                <a:hlinkClick r:id="rId4"/>
              </a:rPr>
              <a:t>blob/main/Data%20Collection%20using%20API.ipynb</a:t>
            </a:r>
            <a:endParaRPr lang="en-US" sz="2000" dirty="0" smtClean="0">
              <a:solidFill>
                <a:schemeClr val="accent3">
                  <a:lumMod val="25000"/>
                </a:schemeClr>
              </a:solidFill>
              <a:latin typeface="Bookman Old Style" panose="02050604050505020204" pitchFamily="18" charset="0"/>
            </a:endParaRPr>
          </a:p>
          <a:p>
            <a:pPr>
              <a:lnSpc>
                <a:spcPct val="100000"/>
              </a:lnSpc>
              <a:spcBef>
                <a:spcPts val="1400"/>
              </a:spcBef>
            </a:pPr>
            <a:endParaRPr lang="en-US" sz="2000" dirty="0">
              <a:latin typeface="Bookman Old Style" panose="02050604050505020204" pitchFamily="18" charset="0"/>
            </a:endParaRPr>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199" y="1671738"/>
            <a:ext cx="3818155" cy="4353835"/>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922411" y="1792288"/>
            <a:ext cx="5894025" cy="4405312"/>
          </a:xfrm>
          <a:prstGeom prst="rect">
            <a:avLst/>
          </a:prstGeom>
        </p:spPr>
        <p:txBody>
          <a:bodyPr lIns="91440" tIns="45720" rIns="91440" bIns="45720" anchor="t">
            <a:noAutofit/>
          </a:bodyPr>
          <a:lstStyle/>
          <a:p>
            <a:pPr algn="just">
              <a:lnSpc>
                <a:spcPct val="100000"/>
              </a:lnSpc>
              <a:spcBef>
                <a:spcPts val="1400"/>
              </a:spcBef>
            </a:pPr>
            <a:r>
              <a:rPr lang="en-US" sz="2000" dirty="0">
                <a:latin typeface="Bookman Old Style" panose="02050604050505020204" pitchFamily="18" charset="0"/>
              </a:rPr>
              <a:t>We initiated a request to the Falcon 9 launch HTML page to obtain an HTTP response. After receiving the response, we extracted its content. Following that, we parsed the content using </a:t>
            </a:r>
            <a:r>
              <a:rPr lang="en-US" sz="2000" dirty="0" smtClean="0">
                <a:latin typeface="Bookman Old Style" panose="02050604050505020204" pitchFamily="18" charset="0"/>
              </a:rPr>
              <a:t>Beautiful Soup</a:t>
            </a:r>
            <a:r>
              <a:rPr lang="en-US" sz="2000" dirty="0">
                <a:latin typeface="Bookman Old Style" panose="02050604050505020204" pitchFamily="18" charset="0"/>
              </a:rPr>
              <a:t>, extracting the essential tables and columns needed for the analysis. Finally, we saved the extracted data into a CSV file.</a:t>
            </a:r>
            <a:endParaRPr lang="en-US" sz="2000" dirty="0">
              <a:solidFill>
                <a:schemeClr val="accent3">
                  <a:lumMod val="25000"/>
                </a:schemeClr>
              </a:solidFill>
              <a:latin typeface="Bookman Old Style" panose="02050604050505020204" pitchFamily="18" charset="0"/>
            </a:endParaRPr>
          </a:p>
          <a:p>
            <a:pPr>
              <a:lnSpc>
                <a:spcPct val="100000"/>
              </a:lnSpc>
              <a:spcBef>
                <a:spcPts val="1400"/>
              </a:spcBef>
            </a:pPr>
            <a:r>
              <a:rPr lang="en-US" sz="2000" dirty="0">
                <a:solidFill>
                  <a:schemeClr val="accent3">
                    <a:lumMod val="25000"/>
                  </a:schemeClr>
                </a:solidFill>
                <a:latin typeface="Bookman Old Style" panose="02050604050505020204" pitchFamily="18" charset="0"/>
              </a:rPr>
              <a:t>The Link to the notebook is; </a:t>
            </a:r>
            <a:r>
              <a:rPr lang="en-US" sz="2000" dirty="0">
                <a:solidFill>
                  <a:schemeClr val="accent3">
                    <a:lumMod val="25000"/>
                  </a:schemeClr>
                </a:solidFill>
                <a:latin typeface="Bookman Old Style" panose="02050604050505020204" pitchFamily="18" charset="0"/>
                <a:hlinkClick r:id="rId3"/>
              </a:rPr>
              <a:t>https://github.com/Moyosore121/IBM-DATA-SCIENCE-CAPSTONE-PROJECT-/</a:t>
            </a:r>
            <a:r>
              <a:rPr lang="en-US" sz="2000" dirty="0" smtClean="0">
                <a:solidFill>
                  <a:schemeClr val="accent3">
                    <a:lumMod val="25000"/>
                  </a:schemeClr>
                </a:solidFill>
                <a:latin typeface="Bookman Old Style" panose="02050604050505020204" pitchFamily="18" charset="0"/>
                <a:hlinkClick r:id="rId3"/>
              </a:rPr>
              <a:t>blob/main/DATA%20COLLECTION%20WEBSCRAPPING%20.ipynb</a:t>
            </a:r>
            <a:endParaRPr lang="en-US" sz="2000" dirty="0" smtClean="0">
              <a:solidFill>
                <a:schemeClr val="accent3">
                  <a:lumMod val="25000"/>
                </a:schemeClr>
              </a:solidFill>
              <a:latin typeface="Bookman Old Style" panose="02050604050505020204" pitchFamily="18" charset="0"/>
            </a:endParaRPr>
          </a:p>
          <a:p>
            <a:pPr>
              <a:lnSpc>
                <a:spcPct val="100000"/>
              </a:lnSpc>
              <a:spcBef>
                <a:spcPts val="1400"/>
              </a:spcBef>
            </a:pPr>
            <a:endParaRPr lang="en-US" sz="2000" dirty="0">
              <a:solidFill>
                <a:schemeClr val="accent3">
                  <a:lumMod val="25000"/>
                </a:schemeClr>
              </a:solidFill>
              <a:latin typeface="Bookman Old Style" panose="02050604050505020204" pitchFamily="18"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6065" y="1792287"/>
            <a:ext cx="4771505" cy="3811587"/>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infopath/2007/PartnerControls"/>
    <ds:schemaRef ds:uri="155be751-a274-42e8-93fb-f39d3b9bccc8"/>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745</TotalTime>
  <Words>2013</Words>
  <Application>Microsoft Office PowerPoint</Application>
  <PresentationFormat>Widescreen</PresentationFormat>
  <Paragraphs>199</Paragraphs>
  <Slides>47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Abadi</vt:lpstr>
      <vt:lpstr>Arial</vt:lpstr>
      <vt:lpstr>Bookman Old Style</vt:lpstr>
      <vt:lpstr>Calibri</vt:lpstr>
      <vt:lpstr>Calibri Light</vt:lpstr>
      <vt:lpstr>Courier New</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Microsoft account</cp:lastModifiedBy>
  <cp:revision>245</cp:revision>
  <dcterms:created xsi:type="dcterms:W3CDTF">2021-04-29T18:58:34Z</dcterms:created>
  <dcterms:modified xsi:type="dcterms:W3CDTF">2024-01-15T16:40:56Z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